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78" r:id="rId2"/>
    <p:sldMasterId id="2147483690" r:id="rId3"/>
  </p:sldMasterIdLst>
  <p:notesMasterIdLst>
    <p:notesMasterId r:id="rId20"/>
  </p:notesMasterIdLst>
  <p:sldIdLst>
    <p:sldId id="256" r:id="rId4"/>
    <p:sldId id="257" r:id="rId5"/>
    <p:sldId id="272" r:id="rId6"/>
    <p:sldId id="273" r:id="rId7"/>
    <p:sldId id="281" r:id="rId8"/>
    <p:sldId id="282" r:id="rId9"/>
    <p:sldId id="277" r:id="rId10"/>
    <p:sldId id="283" r:id="rId11"/>
    <p:sldId id="278" r:id="rId12"/>
    <p:sldId id="284" r:id="rId13"/>
    <p:sldId id="279" r:id="rId14"/>
    <p:sldId id="274" r:id="rId15"/>
    <p:sldId id="262" r:id="rId16"/>
    <p:sldId id="280" r:id="rId17"/>
    <p:sldId id="276" r:id="rId18"/>
    <p:sldId id="285" r:id="rId19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533" y="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533A8-8867-42BA-852A-CD1791919A6F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24B9E-05D0-452B-9F9F-DDF1AA635D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8115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4B9E-05D0-452B-9F9F-DDF1AA635D3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4117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4B9E-05D0-452B-9F9F-DDF1AA635D3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4360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4B9E-05D0-452B-9F9F-DDF1AA635D39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690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4B9E-05D0-452B-9F9F-DDF1AA635D39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360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4B9E-05D0-452B-9F9F-DDF1AA635D39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360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4B9E-05D0-452B-9F9F-DDF1AA635D39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0261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4B9E-05D0-452B-9F9F-DDF1AA635D3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8756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4B9E-05D0-452B-9F9F-DDF1AA635D3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7690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4B9E-05D0-452B-9F9F-DDF1AA635D39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690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4B9E-05D0-452B-9F9F-DDF1AA635D39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690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4B9E-05D0-452B-9F9F-DDF1AA635D39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46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4B9E-05D0-452B-9F9F-DDF1AA635D39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690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24B9E-05D0-452B-9F9F-DDF1AA635D39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511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9CEEBD-B8D9-DBCC-09D2-CE28A7E59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D3E51A1-707F-5C26-4092-D201B1BEB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160CB06-BD19-CD97-25DC-52BB47A7A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5BE41A1-17A5-F641-636D-3F2B8A3E8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E9E5DD-BEB5-C9EC-44F6-FABE2DE6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137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FB9E27-F394-9A6C-2647-8EBAA847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38AB262-FC18-73E9-96BA-C6063D2D1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6765550-0205-FE90-779B-3BC9B822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C926A31-6B2B-6A85-12BD-A8791151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92F9B65-28A6-C9BD-914A-8ACA4AB27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391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3F93B89-9B52-750B-BDEC-A89EA6BAE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84676E7-67BE-45E7-32A2-08915BAAF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E4AFB0F-49F4-5F03-E31E-8486584AA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D9D3A77-8FF5-A755-B026-71B908AB6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ECEB5D4-6804-ABF8-BF13-47C360E24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5012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9CEEBD-B8D9-DBCC-09D2-CE28A7E59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D3E51A1-707F-5C26-4092-D201B1BEB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160CB06-BD19-CD97-25DC-52BB47A7A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5BE41A1-17A5-F641-636D-3F2B8A3E8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E9E5DD-BEB5-C9EC-44F6-FABE2DE6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6614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9F1C10-DBA0-49EE-E46B-C31825100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86B5D73-D9A8-612F-62B9-15E42839A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565F000-1D27-E08A-6595-71B369C60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3FFE87A-8F37-47AC-6CD9-EDE6E54A4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83A7214-68FE-1BBD-FEAB-27F38DF6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537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01DC4E-6746-35D0-776F-5E4E39BC9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B1A30BD-B98E-5AFC-BE2D-BBBA43949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BE347FE-3396-5D28-46B3-84CCAA877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75AB2A5-BAFB-F6C7-41CA-BC87B23A1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A490FEB-B8BD-8E58-EED8-4AE472F78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110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F4EBE5-DFB8-CD8F-CDE8-4D77B7CB1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1EA64D3-4261-5B71-080F-69E6D46B8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55312C4-7DC5-5DF7-0850-0AFCAE916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E9FBE1E-2218-6D2B-6492-6A151CBE2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60E67D6-D9EC-66C5-3DA0-98F1E8BC7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357BBDC-1C72-A79A-65AB-BDDDBE8E2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6302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5C14DD-8216-52C0-CF1F-7297B7935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11E92E5-7655-062F-4847-7EF10D65A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47503B2-F82C-474B-39A5-1E916D67D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1CA78CB-2B72-6FB0-FE53-E7107ACFD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A1EBEFE-FE5E-91C3-5001-6E55D88EB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A97F957-A048-D738-EA14-A88AC41B5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5556F72-6E20-DFAA-4997-648C3ECC7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B432561-83C8-6B7E-F7CC-3569789C9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8196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0DC667-02BA-027C-0E7D-B540A47EA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A3B52AC-AB1F-BF54-BDE6-2F15D4C1E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0A6B549-A011-F0F3-1088-04F9B52ED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51CBC37-E5C0-83CF-9ACE-97CDBD5C8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8524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565646C-977F-6F1F-5EAD-35CF90E1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2120A47-3A18-75A8-706B-8674A1488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8847D6F-FCC9-5CE3-5EB1-438086004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156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480CBF-5752-BCD5-9141-F10FE84BC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16F851A-8EB8-89D4-BF07-1CA4EA7C8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40DCA40-C385-C439-C61C-E93DFE89E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D5A9EA2-05D8-A782-4A84-6EFE0512C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0265CCD-5F91-C203-9A47-6EBEF02E1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CB99E9F-3C80-F735-FDD0-960A40FD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41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9F1C10-DBA0-49EE-E46B-C31825100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86B5D73-D9A8-612F-62B9-15E42839A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565F000-1D27-E08A-6595-71B369C60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3FFE87A-8F37-47AC-6CD9-EDE6E54A4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83A7214-68FE-1BBD-FEAB-27F38DF6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9309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167773-AA43-334B-432F-A06E29E55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5EE1F5B-AA4B-74DF-4696-BE08B3C7E4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160403F-31B0-D425-2688-B4006AAAA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1B327ED-C7C3-37C5-41E9-7A539DEE5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3F8AB19-6DB3-5132-694A-2881F5626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6D2B48D-CB6E-8784-E869-67A88801D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031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FB9E27-F394-9A6C-2647-8EBAA847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38AB262-FC18-73E9-96BA-C6063D2D1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6765550-0205-FE90-779B-3BC9B822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C926A31-6B2B-6A85-12BD-A8791151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92F9B65-28A6-C9BD-914A-8ACA4AB27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939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3F93B89-9B52-750B-BDEC-A89EA6BAE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84676E7-67BE-45E7-32A2-08915BAAF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E4AFB0F-49F4-5F03-E31E-8486584AA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D9D3A77-8FF5-A755-B026-71B908AB6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ECEB5D4-6804-ABF8-BF13-47C360E24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37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9CEEBD-B8D9-DBCC-09D2-CE28A7E59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D3E51A1-707F-5C26-4092-D201B1BEB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160CB06-BD19-CD97-25DC-52BB47A7A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5BE41A1-17A5-F641-636D-3F2B8A3E8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E9E5DD-BEB5-C9EC-44F6-FABE2DE6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487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9F1C10-DBA0-49EE-E46B-C31825100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86B5D73-D9A8-612F-62B9-15E42839A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565F000-1D27-E08A-6595-71B369C60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3FFE87A-8F37-47AC-6CD9-EDE6E54A4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83A7214-68FE-1BBD-FEAB-27F38DF6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6271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01DC4E-6746-35D0-776F-5E4E39BC9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B1A30BD-B98E-5AFC-BE2D-BBBA43949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BE347FE-3396-5D28-46B3-84CCAA877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75AB2A5-BAFB-F6C7-41CA-BC87B23A1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A490FEB-B8BD-8E58-EED8-4AE472F78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3051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F4EBE5-DFB8-CD8F-CDE8-4D77B7CB1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1EA64D3-4261-5B71-080F-69E6D46B8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55312C4-7DC5-5DF7-0850-0AFCAE916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E9FBE1E-2218-6D2B-6492-6A151CBE2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60E67D6-D9EC-66C5-3DA0-98F1E8BC7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357BBDC-1C72-A79A-65AB-BDDDBE8E2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430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5C14DD-8216-52C0-CF1F-7297B7935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11E92E5-7655-062F-4847-7EF10D65A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47503B2-F82C-474B-39A5-1E916D67D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1CA78CB-2B72-6FB0-FE53-E7107ACFD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A1EBEFE-FE5E-91C3-5001-6E55D88EB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A97F957-A048-D738-EA14-A88AC41B5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5556F72-6E20-DFAA-4997-648C3ECC7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B432561-83C8-6B7E-F7CC-3569789C9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9853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0DC667-02BA-027C-0E7D-B540A47EA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A3B52AC-AB1F-BF54-BDE6-2F15D4C1E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0A6B549-A011-F0F3-1088-04F9B52ED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51CBC37-E5C0-83CF-9ACE-97CDBD5C8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2672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565646C-977F-6F1F-5EAD-35CF90E1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2120A47-3A18-75A8-706B-8674A1488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8847D6F-FCC9-5CE3-5EB1-438086004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0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01DC4E-6746-35D0-776F-5E4E39BC9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B1A30BD-B98E-5AFC-BE2D-BBBA43949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BE347FE-3396-5D28-46B3-84CCAA877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75AB2A5-BAFB-F6C7-41CA-BC87B23A1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A490FEB-B8BD-8E58-EED8-4AE472F78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5339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480CBF-5752-BCD5-9141-F10FE84BC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16F851A-8EB8-89D4-BF07-1CA4EA7C8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40DCA40-C385-C439-C61C-E93DFE89E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D5A9EA2-05D8-A782-4A84-6EFE0512C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0265CCD-5F91-C203-9A47-6EBEF02E1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CB99E9F-3C80-F735-FDD0-960A40FD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746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167773-AA43-334B-432F-A06E29E55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5EE1F5B-AA4B-74DF-4696-BE08B3C7E4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160403F-31B0-D425-2688-B4006AAAA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1B327ED-C7C3-37C5-41E9-7A539DEE5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3F8AB19-6DB3-5132-694A-2881F5626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6D2B48D-CB6E-8784-E869-67A88801D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7056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FB9E27-F394-9A6C-2647-8EBAA847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38AB262-FC18-73E9-96BA-C6063D2D1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6765550-0205-FE90-779B-3BC9B822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C926A31-6B2B-6A85-12BD-A8791151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92F9B65-28A6-C9BD-914A-8ACA4AB27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365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3F93B89-9B52-750B-BDEC-A89EA6BAE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84676E7-67BE-45E7-32A2-08915BAAF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E4AFB0F-49F4-5F03-E31E-8486584AA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D9D3A77-8FF5-A755-B026-71B908AB6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ECEB5D4-6804-ABF8-BF13-47C360E24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701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F4EBE5-DFB8-CD8F-CDE8-4D77B7CB1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1EA64D3-4261-5B71-080F-69E6D46B8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55312C4-7DC5-5DF7-0850-0AFCAE916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E9FBE1E-2218-6D2B-6492-6A151CBE2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60E67D6-D9EC-66C5-3DA0-98F1E8BC7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357BBDC-1C72-A79A-65AB-BDDDBE8E2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7520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5C14DD-8216-52C0-CF1F-7297B7935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11E92E5-7655-062F-4847-7EF10D65A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47503B2-F82C-474B-39A5-1E916D67D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1CA78CB-2B72-6FB0-FE53-E7107ACFD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A1EBEFE-FE5E-91C3-5001-6E55D88EB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A97F957-A048-D738-EA14-A88AC41B5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5556F72-6E20-DFAA-4997-648C3ECC7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B432561-83C8-6B7E-F7CC-3569789C9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855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0DC667-02BA-027C-0E7D-B540A47EA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A3B52AC-AB1F-BF54-BDE6-2F15D4C1E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0A6B549-A011-F0F3-1088-04F9B52ED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51CBC37-E5C0-83CF-9ACE-97CDBD5C8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883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9565646C-977F-6F1F-5EAD-35CF90E1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2120A47-3A18-75A8-706B-8674A1488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8847D6F-FCC9-5CE3-5EB1-438086004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778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480CBF-5752-BCD5-9141-F10FE84BC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16F851A-8EB8-89D4-BF07-1CA4EA7C8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40DCA40-C385-C439-C61C-E93DFE89E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D5A9EA2-05D8-A782-4A84-6EFE0512C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0265CCD-5F91-C203-9A47-6EBEF02E1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CB99E9F-3C80-F735-FDD0-960A40FD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405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167773-AA43-334B-432F-A06E29E55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5EE1F5B-AA4B-74DF-4696-BE08B3C7E4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160403F-31B0-D425-2688-B4006AAAA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1B327ED-C7C3-37C5-41E9-7A539DEE5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3F8AB19-6DB3-5132-694A-2881F5626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6D2B48D-CB6E-8784-E869-67A88801D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203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313715-12E0-18C0-99D4-A6D88675E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CF5088A-09A5-271A-B67F-A57F90916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4EF9BAB-BF89-31C6-928C-86D4078E7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48DC474-D61C-7670-2EC8-D1939A2DC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3DE1893-97DA-06F5-555E-3BCC6A0AE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099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313715-12E0-18C0-99D4-A6D88675E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CF5088A-09A5-271A-B67F-A57F90916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4EF9BAB-BF89-31C6-928C-86D4078E7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48DC474-D61C-7670-2EC8-D1939A2DC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3DE1893-97DA-06F5-555E-3BCC6A0AE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0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6313715-12E0-18C0-99D4-A6D88675E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CF5088A-09A5-271A-B67F-A57F90916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4EF9BAB-BF89-31C6-928C-86D4078E7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48DC474-D61C-7670-2EC8-D1939A2DC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3DE1893-97DA-06F5-555E-3BCC6A0AE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57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gif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nppm34@yandex.r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3552" y="2514600"/>
            <a:ext cx="8208912" cy="1085851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ШКОЛА ПОЛНОГО ДНЯ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3571" y="952140"/>
            <a:ext cx="2402057" cy="160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5796" y="1052156"/>
            <a:ext cx="1348008" cy="133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3743" y="914400"/>
            <a:ext cx="1836913" cy="129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81800" y="5907018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МЕТОДИЧЕСКИЕ РЕКОМЕНДАЦИИ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ОБРАЗОВАТЕЛЬНЫХ ОРГАНИЗАЦИЙ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209800" y="3886200"/>
            <a:ext cx="7924800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133600" y="3886200"/>
            <a:ext cx="2900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Волгоградской области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448799" y="304800"/>
            <a:ext cx="2456155" cy="5429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2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9B00CE4-0942-E5EC-8F8A-9DC742CA2F73}"/>
              </a:ext>
            </a:extLst>
          </p:cNvPr>
          <p:cNvSpPr txBox="1"/>
          <p:nvPr/>
        </p:nvSpPr>
        <p:spPr>
          <a:xfrm>
            <a:off x="5867400" y="2634053"/>
            <a:ext cx="6097656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учебные курсы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кружки, факультативы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школьные олимпиады по предметам программы среднего общего образования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походы, поездки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деловые игры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проектно-исследовательская деятельность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«Движение первых»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«Россия- мои горизонты»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04800" y="155967"/>
            <a:ext cx="89154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ED7D3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РАЗВИВАЮЩИЙ БЛОК ДЛЯ УЧАЩИХСЯ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10-11 </a:t>
            </a:r>
            <a:r>
              <a:rPr lang="ru-RU" sz="2400" b="1" dirty="0">
                <a:solidFill>
                  <a:srgbClr val="ED7D3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КЛАССОВ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00062" y="762000"/>
            <a:ext cx="4638675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01301" y="789701"/>
            <a:ext cx="4836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ED7D3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ШКОЛА ПОЛНОГО ДНЯ ВОЛГОГРАДСКОЙ ОБЛАСТИ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2191434"/>
            <a:ext cx="5492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Основные направления внеурочной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 деятельности</a:t>
            </a:r>
            <a:endParaRPr lang="ru-RU" dirty="0"/>
          </a:p>
          <a:p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углубленное изучение учебных предметов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деятельность ученических сообществ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профориентация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8822" y="1511489"/>
            <a:ext cx="3797065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60"/>
              </a:lnSpc>
              <a:spcBef>
                <a:spcPts val="100"/>
              </a:spcBef>
            </a:pPr>
            <a:r>
              <a:rPr lang="ru-RU" b="1" dirty="0">
                <a:latin typeface="Arial" pitchFamily="34" charset="0"/>
                <a:cs typeface="Arial" pitchFamily="34" charset="0"/>
              </a:rPr>
              <a:t>ВНЕУРОЧНАЯ ДЕЯТЕЛЬНОСТЬ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72200" y="1468219"/>
            <a:ext cx="38098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ФОРМА ОРГАНИЗАЦИИ 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ВНЕУРОЧНОЙ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49252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257175" y="92099"/>
            <a:ext cx="89154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ED7D3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РАЗВИВАЮЩИЙ БЛОК ДЛЯ УЧАЩИХСЯ 10-11 КЛАССОВ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00062" y="685800"/>
            <a:ext cx="4638675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01301" y="716309"/>
            <a:ext cx="4836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ED7D3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ШКОЛА ПОЛНОГО ДНЯ ВОЛГОГРАДСКОЙ ОБЛАСТИ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532D829-D5B4-BA52-B206-A60FF58E44C8}"/>
              </a:ext>
            </a:extLst>
          </p:cNvPr>
          <p:cNvSpPr txBox="1"/>
          <p:nvPr/>
        </p:nvSpPr>
        <p:spPr>
          <a:xfrm>
            <a:off x="377686" y="1115145"/>
            <a:ext cx="6096001" cy="440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60"/>
              </a:lnSpc>
              <a:spcBef>
                <a:spcPts val="100"/>
              </a:spcBef>
            </a:pPr>
            <a:r>
              <a:rPr lang="ru-RU" b="1" dirty="0">
                <a:latin typeface="Arial" pitchFamily="34" charset="0"/>
                <a:cs typeface="Arial" pitchFamily="34" charset="0"/>
              </a:rPr>
              <a:t>ДОПОЛНИТЕЛЬНОЕ ОБРАЗОВАНИЕ</a:t>
            </a:r>
          </a:p>
          <a:p>
            <a:pPr>
              <a:lnSpc>
                <a:spcPts val="2160"/>
              </a:lnSpc>
              <a:spcBef>
                <a:spcPts val="100"/>
              </a:spcBef>
            </a:pPr>
            <a:endParaRPr lang="ru-RU" b="1" dirty="0">
              <a:latin typeface="Liberation Sans Narrow"/>
              <a:cs typeface="Liberation Sans Narrow"/>
            </a:endParaRPr>
          </a:p>
          <a:p>
            <a:pPr>
              <a:lnSpc>
                <a:spcPts val="2160"/>
              </a:lnSpc>
              <a:spcBef>
                <a:spcPts val="1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и реализация актуальных программ для обучающихся среднего общего образования</a:t>
            </a:r>
          </a:p>
          <a:p>
            <a:pPr marL="285750" indent="-285750">
              <a:lnSpc>
                <a:spcPts val="216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расширение и углубление знаний учащихся</a:t>
            </a:r>
            <a:br>
              <a:rPr lang="ru-RU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по отдельным разделам/предметам основного курса</a:t>
            </a:r>
          </a:p>
          <a:p>
            <a:pPr marL="285750" indent="-285750">
              <a:lnSpc>
                <a:spcPts val="216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сети технологических кружков (для подготовки нового поколения технологических лидеров, инженеров </a:t>
            </a:r>
            <a:br>
              <a:rPr lang="ru-RU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и ученых)</a:t>
            </a:r>
            <a:endParaRPr lang="ru-RU" sz="16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16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16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«универсальных» компетенций</a:t>
            </a:r>
          </a:p>
          <a:p>
            <a:pPr marL="285750" indent="-285750">
              <a:lnSpc>
                <a:spcPts val="216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1600" dirty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патриотическое воспитание</a:t>
            </a:r>
          </a:p>
          <a:p>
            <a:pPr marL="285750" indent="-285750">
              <a:lnSpc>
                <a:spcPts val="216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вовлечение учащихся в проектно-исследовательскую деятельность</a:t>
            </a:r>
          </a:p>
          <a:p>
            <a:pPr marL="285750" indent="-285750">
              <a:lnSpc>
                <a:spcPts val="216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вовлечение детей в образовательные программы естественнонаучной </a:t>
            </a:r>
            <a:r>
              <a:rPr lang="ru-RU" sz="1600" b="0" i="0" dirty="0" smtClean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и математической направленностей</a:t>
            </a:r>
            <a:endParaRPr lang="ru-RU" sz="1600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485E223-7109-7C03-040E-41EDEB87894F}"/>
              </a:ext>
            </a:extLst>
          </p:cNvPr>
          <p:cNvSpPr txBox="1"/>
          <p:nvPr/>
        </p:nvSpPr>
        <p:spPr>
          <a:xfrm>
            <a:off x="6438900" y="1042169"/>
            <a:ext cx="52197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ОБЯЗАТЕЛЬНЫЙ БЛОК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Школьный спортивный клуб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Школьный театр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Краеведение/музей, музейный уголок, музейная экспозиция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ВАРИАТИВНАЯ ЧАСТЬ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Школьный медиацентр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ДООП углубленного уровня в Точках роста технологической и естественнонаучной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направленности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БПЛА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Познавательные маршруты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Социальное проектирование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968487" y="5711074"/>
            <a:ext cx="701040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160"/>
              </a:lnSpc>
              <a:spcBef>
                <a:spcPts val="100"/>
              </a:spcBef>
            </a:pPr>
            <a:r>
              <a:rPr lang="ru-RU" b="1" dirty="0">
                <a:solidFill>
                  <a:srgbClr val="ED7D31">
                    <a:lumMod val="50000"/>
                  </a:srgbClr>
                </a:solidFill>
                <a:latin typeface="Liberation Sans Narrow"/>
                <a:cs typeface="Liberation Sans Narrow"/>
              </a:rPr>
              <a:t>СЕТЕВОЕ ВЗАИМОДЕЙСТВИЕ</a:t>
            </a:r>
            <a:endParaRPr lang="ru-RU" dirty="0">
              <a:solidFill>
                <a:srgbClr val="ED7D31">
                  <a:lumMod val="50000"/>
                </a:srgbClr>
              </a:solidFill>
              <a:latin typeface="Liberation Sans Narrow"/>
              <a:cs typeface="Liberation Sans Narrow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71600" y="5943600"/>
            <a:ext cx="1013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ДК, ДЮСШ, ДШИ, библиотеки, дома детского творчества, музеи, театры, Центр военно-спортивной подготовки и патриотического воспитания молодежи «Воин»</a:t>
            </a:r>
          </a:p>
        </p:txBody>
      </p:sp>
      <p:sp>
        <p:nvSpPr>
          <p:cNvPr id="10" name="Стрелка: вверх 23">
            <a:extLst>
              <a:ext uri="{FF2B5EF4-FFF2-40B4-BE49-F238E27FC236}">
                <a16:creationId xmlns="" xmlns:a16="http://schemas.microsoft.com/office/drawing/2014/main" id="{9754D601-DE50-5F66-C7BB-A8388EA3A6B6}"/>
              </a:ext>
            </a:extLst>
          </p:cNvPr>
          <p:cNvSpPr/>
          <p:nvPr/>
        </p:nvSpPr>
        <p:spPr>
          <a:xfrm>
            <a:off x="6160546" y="5341073"/>
            <a:ext cx="685801" cy="370001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10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03C1971-32F6-5DAD-9E64-68D7F1AB9868}"/>
              </a:ext>
            </a:extLst>
          </p:cNvPr>
          <p:cNvSpPr txBox="1"/>
          <p:nvPr/>
        </p:nvSpPr>
        <p:spPr>
          <a:xfrm>
            <a:off x="307688" y="1421461"/>
            <a:ext cx="3165884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Сотрудничество школ с образовательными организациями высшего и среднего профессионального образования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Привлечение педагогических кадров: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для работы с профильными классами;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для групповой и индивидуальной работы в рамках проектной и научно-исследовательской деятельности;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для научного руководства и подготовки к предметным олимпиадам;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для участия в  предметных олимпиадах, конференциях для студентов и старшеклассников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F76533E-6DBA-D262-B534-BE3A3EF4BB57}"/>
              </a:ext>
            </a:extLst>
          </p:cNvPr>
          <p:cNvSpPr txBox="1"/>
          <p:nvPr/>
        </p:nvSpPr>
        <p:spPr>
          <a:xfrm>
            <a:off x="8133388" y="1421461"/>
            <a:ext cx="3849336" cy="24006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Социальные партнеры и общественные объединения  </a:t>
            </a: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Кванториум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Технопарк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куб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Движение первых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Навигаторы детства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Региональный центр одарённых детей «Волна»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Центр военно-спортивной подготовки и патриотического воспитания молодежи «Воин»</a:t>
            </a: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66F15C6-2CE9-3EB4-3A69-7A359783B4CB}"/>
              </a:ext>
            </a:extLst>
          </p:cNvPr>
          <p:cNvSpPr txBox="1"/>
          <p:nvPr/>
        </p:nvSpPr>
        <p:spPr>
          <a:xfrm>
            <a:off x="298164" y="5207007"/>
            <a:ext cx="315526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Социальные ресурсы</a:t>
            </a: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Пушкинская карта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Сертификат дополнительного образования/ навигатор дополнительного образования</a:t>
            </a:r>
          </a:p>
        </p:txBody>
      </p:sp>
      <p:pic>
        <p:nvPicPr>
          <p:cNvPr id="13" name="Picture 4" descr="Лучшие стипендии — лучшим. Новости ВПИ">
            <a:extLst>
              <a:ext uri="{FF2B5EF4-FFF2-40B4-BE49-F238E27FC236}">
                <a16:creationId xmlns="" xmlns:a16="http://schemas.microsoft.com/office/drawing/2014/main" id="{AEAECC82-19FF-42D3-19EB-814D545E6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3425" y="1873924"/>
            <a:ext cx="1489680" cy="111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4">
            <a:extLst>
              <a:ext uri="{FF2B5EF4-FFF2-40B4-BE49-F238E27FC236}">
                <a16:creationId xmlns="" xmlns:a16="http://schemas.microsoft.com/office/drawing/2014/main" id="{ED822500-4152-3409-C307-1B83DE72E4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5672" y="1214630"/>
            <a:ext cx="960559" cy="90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ВолГУ участвует в реализации национальных проектов">
            <a:extLst>
              <a:ext uri="{FF2B5EF4-FFF2-40B4-BE49-F238E27FC236}">
                <a16:creationId xmlns="" xmlns:a16="http://schemas.microsoft.com/office/drawing/2014/main" id="{30E4F358-0860-5F29-27E2-0471ECB42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2545" y="1365656"/>
            <a:ext cx="960557" cy="96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https://sun9-54.userapi.com/impg/Yr5vjf58D0iqDB70qfONyJQhQzEdJvbggzKgHQ/bVyqcTAVZyo.jpg?size=900x1080&amp;quality=95&amp;sign=60d555056ef2c4f616b647e57233bcef&amp;type=album">
            <a:extLst>
              <a:ext uri="{FF2B5EF4-FFF2-40B4-BE49-F238E27FC236}">
                <a16:creationId xmlns="" xmlns:a16="http://schemas.microsoft.com/office/drawing/2014/main" id="{59B2026E-A547-1468-2B08-D55A2F79B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5436" y="1365656"/>
            <a:ext cx="589338" cy="83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">
            <a:extLst>
              <a:ext uri="{FF2B5EF4-FFF2-40B4-BE49-F238E27FC236}">
                <a16:creationId xmlns="" xmlns:a16="http://schemas.microsoft.com/office/drawing/2014/main" id="{7AA91CD2-EAFC-2EB4-AD72-5D43E356C5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3706" y="2146690"/>
            <a:ext cx="1029682" cy="89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39">
            <a:extLst>
              <a:ext uri="{FF2B5EF4-FFF2-40B4-BE49-F238E27FC236}">
                <a16:creationId xmlns="" xmlns:a16="http://schemas.microsoft.com/office/drawing/2014/main" id="{080DDE15-8942-12B9-D3A7-561CC2E4DB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71" t="18259" r="15005" b="37405"/>
          <a:stretch>
            <a:fillRect/>
          </a:stretch>
        </p:blipFill>
        <p:spPr bwMode="auto">
          <a:xfrm>
            <a:off x="3541678" y="3598314"/>
            <a:ext cx="2215859" cy="88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7C37206F-3291-20D6-5F14-FCFD1A539B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3493" y="4283783"/>
            <a:ext cx="1464916" cy="469232"/>
          </a:xfrm>
          <a:prstGeom prst="rect">
            <a:avLst/>
          </a:prstGeom>
        </p:spPr>
      </p:pic>
      <p:sp>
        <p:nvSpPr>
          <p:cNvPr id="20" name="AutoShape 2" descr="Новый логотип российского движения детей и молодежи Движение первых - РИА Новости, 1920, 28.03.2023">
            <a:extLst>
              <a:ext uri="{FF2B5EF4-FFF2-40B4-BE49-F238E27FC236}">
                <a16:creationId xmlns="" xmlns:a16="http://schemas.microsoft.com/office/drawing/2014/main" id="{A058D2C1-142B-577E-764C-5667D974E6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4" descr="Новый логотип российского движения детей и молодежи Движение первых - РИА Новости, 1920, 28.03.2023">
            <a:extLst>
              <a:ext uri="{FF2B5EF4-FFF2-40B4-BE49-F238E27FC236}">
                <a16:creationId xmlns="" xmlns:a16="http://schemas.microsoft.com/office/drawing/2014/main" id="{DB2A44C2-110D-2FA6-FCDE-71BAAE8E1D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2345094"/>
            <a:ext cx="1388706" cy="138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43E52119-BFE9-7A54-B1FF-C447E79629F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3911" y="2912706"/>
            <a:ext cx="592494" cy="59249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621E7D5A-F4CA-9960-90A2-2634FED30811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43105" y="5170533"/>
            <a:ext cx="2105695" cy="1175284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="" xmlns:a16="http://schemas.microsoft.com/office/drawing/2014/main" id="{377AFAFB-4608-1E79-5AF0-7502D766D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49325">
            <a:off x="6632416" y="3502934"/>
            <a:ext cx="1452420" cy="65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2659A896-6066-F627-C72D-BE5E1104618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/>
          <a:srcRect l="3370" r="3703"/>
          <a:stretch/>
        </p:blipFill>
        <p:spPr>
          <a:xfrm>
            <a:off x="8414553" y="5170532"/>
            <a:ext cx="3568171" cy="107550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594865C4-EEE6-C839-F5E5-E1E4D4EE0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1678" y="5130807"/>
            <a:ext cx="1313174" cy="131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1D2CF4E3-250B-6D3F-C016-7AA252FF4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8648" y="5087162"/>
            <a:ext cx="1322983" cy="132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AB55DB95-0F04-A599-EFCD-8DE816603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09" y="2261233"/>
            <a:ext cx="1818619" cy="172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307688" y="152400"/>
            <a:ext cx="7904941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rgbClr val="ED7D3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СЕТЕВОЕ ВЗАИМОДЕЙСТВИЕ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51675" y="787247"/>
            <a:ext cx="4638675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46683" y="804633"/>
            <a:ext cx="4836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>
                <a:solidFill>
                  <a:srgbClr val="ED7D3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ШКОЛА ПОЛНОГО ДНЯ ВОЛГОГРАДСКОЙ ОБЛАСТИ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02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54288" y="1905000"/>
            <a:ext cx="5082412" cy="463739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345084" y="3502167"/>
            <a:ext cx="5715906" cy="321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600" b="1" spc="-20" dirty="0">
                <a:latin typeface="Arial" pitchFamily="34" charset="0"/>
                <a:cs typeface="Arial" pitchFamily="34" charset="0"/>
              </a:rPr>
              <a:t>МАТЕРИАЛЬНО-ТЕХНИЧЕСКОЕ ОСНАЩЕНИЕ ШКОЛ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marL="298450" indent="-285750">
              <a:lnSpc>
                <a:spcPct val="100000"/>
              </a:lnSpc>
              <a:buFont typeface="Arial" pitchFamily="34" charset="0"/>
              <a:buChar char="•"/>
              <a:tabLst>
                <a:tab pos="299085" algn="l"/>
              </a:tabLst>
            </a:pPr>
            <a:r>
              <a:rPr lang="ru-RU" sz="1600" spc="-10" dirty="0">
                <a:latin typeface="Arial" pitchFamily="34" charset="0"/>
                <a:cs typeface="Arial" pitchFamily="34" charset="0"/>
              </a:rPr>
              <a:t>оборудование и программные продукты для робототехники 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marL="298450" indent="-285750">
              <a:lnSpc>
                <a:spcPct val="100000"/>
              </a:lnSpc>
              <a:buFont typeface="Arial" pitchFamily="34" charset="0"/>
              <a:buChar char="•"/>
              <a:tabLst>
                <a:tab pos="299085" algn="l"/>
              </a:tabLst>
            </a:pPr>
            <a:r>
              <a:rPr lang="ru-RU" sz="1600" spc="-10" dirty="0">
                <a:latin typeface="Arial" pitchFamily="34" charset="0"/>
                <a:cs typeface="Arial" pitchFamily="34" charset="0"/>
              </a:rPr>
              <a:t>оборудование для химических и физических лабораторий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marL="298450" indent="-285750">
              <a:lnSpc>
                <a:spcPct val="100000"/>
              </a:lnSpc>
              <a:buFont typeface="Arial" pitchFamily="34" charset="0"/>
              <a:buChar char="•"/>
              <a:tabLst>
                <a:tab pos="299085" algn="l"/>
              </a:tabLs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оборудование для </a:t>
            </a:r>
            <a:r>
              <a:rPr lang="ru-RU" sz="1600" spc="-10" dirty="0">
                <a:latin typeface="Arial" pitchFamily="34" charset="0"/>
                <a:cs typeface="Arial" pitchFamily="34" charset="0"/>
              </a:rPr>
              <a:t>конструирования и моделирования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оборудование для </a:t>
            </a:r>
            <a:r>
              <a:rPr lang="ru-RU" sz="1600" spc="-10" dirty="0">
                <a:latin typeface="Arial" pitchFamily="34" charset="0"/>
                <a:cs typeface="Arial" pitchFamily="34" charset="0"/>
              </a:rPr>
              <a:t>программирования, </a:t>
            </a:r>
            <a:r>
              <a:rPr sz="1600" spc="-10" dirty="0">
                <a:latin typeface="Arial" pitchFamily="34" charset="0"/>
                <a:cs typeface="Arial" pitchFamily="34" charset="0"/>
              </a:rPr>
              <a:t>3D-сканирования</a:t>
            </a:r>
            <a:r>
              <a:rPr lang="ru-RU" sz="1600" spc="-10" dirty="0">
                <a:latin typeface="Arial" pitchFamily="34" charset="0"/>
                <a:cs typeface="Arial" pitchFamily="34" charset="0"/>
              </a:rPr>
              <a:t> </a:t>
            </a:r>
            <a:r>
              <a:rPr sz="1600" dirty="0">
                <a:latin typeface="Arial" pitchFamily="34" charset="0"/>
                <a:cs typeface="Arial" pitchFamily="34" charset="0"/>
              </a:rPr>
              <a:t>и</a:t>
            </a:r>
            <a:r>
              <a:rPr sz="1600" spc="15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spc="-10" dirty="0">
                <a:latin typeface="Arial" pitchFamily="34" charset="0"/>
                <a:cs typeface="Arial" pitchFamily="34" charset="0"/>
              </a:rPr>
              <a:t>печати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marL="298450" indent="-285750">
              <a:lnSpc>
                <a:spcPct val="100000"/>
              </a:lnSpc>
              <a:buFont typeface="Arial" pitchFamily="34" charset="0"/>
              <a:buChar char="•"/>
              <a:tabLst>
                <a:tab pos="299085" algn="l"/>
              </a:tabLs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оборудование для телестудии </a:t>
            </a:r>
            <a:r>
              <a:rPr sz="1600" dirty="0">
                <a:latin typeface="Arial" pitchFamily="34" charset="0"/>
                <a:cs typeface="Arial" pitchFamily="34" charset="0"/>
              </a:rPr>
              <a:t>и</a:t>
            </a:r>
            <a:r>
              <a:rPr sz="1600" spc="-15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spc="-10" dirty="0">
                <a:latin typeface="Arial" pitchFamily="34" charset="0"/>
                <a:cs typeface="Arial" pitchFamily="34" charset="0"/>
              </a:rPr>
              <a:t>фотостудий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marL="298450" indent="-285750">
              <a:lnSpc>
                <a:spcPct val="100000"/>
              </a:lnSpc>
              <a:buFont typeface="Arial" pitchFamily="34" charset="0"/>
              <a:buChar char="•"/>
              <a:tabLst>
                <a:tab pos="299085" algn="l"/>
              </a:tabLs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игровое </a:t>
            </a:r>
            <a:r>
              <a:rPr lang="ru-RU" sz="1600" spc="-10" dirty="0">
                <a:latin typeface="Arial" pitchFamily="34" charset="0"/>
                <a:cs typeface="Arial" pitchFamily="34" charset="0"/>
              </a:rPr>
              <a:t>оборудование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для детей младшего школьного </a:t>
            </a:r>
            <a:r>
              <a:rPr lang="ru-RU" sz="1600" spc="-10" dirty="0">
                <a:latin typeface="Arial" pitchFamily="34" charset="0"/>
                <a:cs typeface="Arial" pitchFamily="34" charset="0"/>
              </a:rPr>
              <a:t>возраста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marL="298450" indent="-285750">
              <a:lnSpc>
                <a:spcPct val="100000"/>
              </a:lnSpc>
              <a:buFont typeface="Arial" pitchFamily="34" charset="0"/>
              <a:buChar char="•"/>
              <a:tabLst>
                <a:tab pos="299085" algn="l"/>
              </a:tabLst>
            </a:pPr>
            <a:r>
              <a:rPr lang="ru-RU" sz="1600" spc="-10" dirty="0">
                <a:latin typeface="Arial" pitchFamily="34" charset="0"/>
                <a:cs typeface="Arial" pitchFamily="34" charset="0"/>
              </a:rPr>
              <a:t>спортивно-тренировочное</a:t>
            </a:r>
            <a:r>
              <a:rPr sz="1600" spc="35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spc="-10" dirty="0">
                <a:latin typeface="Arial" pitchFamily="34" charset="0"/>
                <a:cs typeface="Arial" pitchFamily="34" charset="0"/>
              </a:rPr>
              <a:t>оборудование</a:t>
            </a:r>
          </a:p>
          <a:p>
            <a:pPr marL="298450" indent="-285750">
              <a:lnSpc>
                <a:spcPct val="100000"/>
              </a:lnSpc>
              <a:buFont typeface="Arial" pitchFamily="34" charset="0"/>
              <a:buChar char="•"/>
              <a:tabLst>
                <a:tab pos="299085" algn="l"/>
              </a:tabLst>
            </a:pPr>
            <a:r>
              <a:rPr lang="ru-RU" sz="1600" spc="-10" dirty="0">
                <a:latin typeface="Arial" pitchFamily="34" charset="0"/>
                <a:cs typeface="Arial" pitchFamily="34" charset="0"/>
              </a:rPr>
              <a:t>классы ПДД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2990" y="1201448"/>
            <a:ext cx="4859610" cy="32130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vl="0">
              <a:tabLst>
                <a:tab pos="299085" algn="l"/>
              </a:tabLst>
            </a:pPr>
            <a:r>
              <a:rPr lang="ru-RU" sz="1600" b="1" spc="-20" dirty="0">
                <a:latin typeface="Arial" pitchFamily="34" charset="0"/>
                <a:cs typeface="Arial" pitchFamily="34" charset="0"/>
              </a:rPr>
              <a:t>ПОМЕЩЕНИЯ ШКОЛ</a:t>
            </a:r>
          </a:p>
          <a:p>
            <a:pPr marL="299085" indent="-286385">
              <a:lnSpc>
                <a:spcPct val="100000"/>
              </a:lnSpc>
              <a:buFont typeface="Arial" pitchFamily="34" charset="0"/>
              <a:buChar char="•"/>
              <a:tabLst>
                <a:tab pos="299085" algn="l"/>
              </a:tabLst>
            </a:pPr>
            <a:r>
              <a:rPr lang="ru-RU" sz="1600" spc="-10" dirty="0">
                <a:latin typeface="Arial" pitchFamily="34" charset="0"/>
                <a:cs typeface="Arial" pitchFamily="34" charset="0"/>
              </a:rPr>
              <a:t>Спортивные</a:t>
            </a:r>
            <a:r>
              <a:rPr sz="1600" spc="-2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площадки</a:t>
            </a:r>
            <a:r>
              <a:rPr sz="1600" dirty="0">
                <a:latin typeface="Arial" pitchFamily="34" charset="0"/>
                <a:cs typeface="Arial" pitchFamily="34" charset="0"/>
              </a:rPr>
              <a:t>,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залы</a:t>
            </a:r>
          </a:p>
          <a:p>
            <a:pPr marL="299085" indent="-286385">
              <a:lnSpc>
                <a:spcPct val="100000"/>
              </a:lnSpc>
              <a:buFont typeface="Arial" pitchFamily="34" charset="0"/>
              <a:buChar char="•"/>
              <a:tabLst>
                <a:tab pos="299085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Театральные студии и медиа-студии</a:t>
            </a:r>
          </a:p>
          <a:p>
            <a:pPr marL="299085" indent="-286385">
              <a:lnSpc>
                <a:spcPct val="100000"/>
              </a:lnSpc>
              <a:buFont typeface="Arial" pitchFamily="34" charset="0"/>
              <a:buChar char="•"/>
              <a:tabLst>
                <a:tab pos="299085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Музыкальные классы</a:t>
            </a:r>
          </a:p>
          <a:p>
            <a:pPr marL="299085" indent="-286385">
              <a:lnSpc>
                <a:spcPct val="100000"/>
              </a:lnSpc>
              <a:buFont typeface="Arial" pitchFamily="34" charset="0"/>
              <a:buChar char="•"/>
              <a:tabLst>
                <a:tab pos="299085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Компьютерные классы</a:t>
            </a:r>
          </a:p>
          <a:p>
            <a:pPr marL="299085" indent="-286385">
              <a:lnSpc>
                <a:spcPct val="100000"/>
              </a:lnSpc>
              <a:buFont typeface="Arial" pitchFamily="34" charset="0"/>
              <a:buChar char="•"/>
              <a:tabLst>
                <a:tab pos="299085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Хореографические студии </a:t>
            </a:r>
          </a:p>
          <a:p>
            <a:pPr marL="299085" indent="-286385">
              <a:lnSpc>
                <a:spcPct val="100000"/>
              </a:lnSpc>
              <a:buFont typeface="Arial" pitchFamily="34" charset="0"/>
              <a:buChar char="•"/>
              <a:tabLst>
                <a:tab pos="299085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Точки роста технологической и естественнонаучной направленности</a:t>
            </a:r>
          </a:p>
          <a:p>
            <a:pPr marL="299085" indent="-286385">
              <a:lnSpc>
                <a:spcPct val="100000"/>
              </a:lnSpc>
              <a:buFont typeface="Arial" pitchFamily="34" charset="0"/>
              <a:buChar char="•"/>
              <a:tabLst>
                <a:tab pos="299085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Библиотеки, рекреации </a:t>
            </a:r>
          </a:p>
          <a:p>
            <a:pPr marL="299085" indent="-286385">
              <a:lnSpc>
                <a:spcPct val="100000"/>
              </a:lnSpc>
              <a:buFont typeface="Arial" pitchFamily="34" charset="0"/>
              <a:buChar char="•"/>
              <a:tabLst>
                <a:tab pos="299085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Школьный музей</a:t>
            </a:r>
          </a:p>
          <a:p>
            <a:pPr marL="299085" indent="-286385">
              <a:lnSpc>
                <a:spcPct val="100000"/>
              </a:lnSpc>
              <a:buFont typeface="Arial" pitchFamily="34" charset="0"/>
              <a:buChar char="•"/>
              <a:tabLst>
                <a:tab pos="299085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Физические и химические лаборатории</a:t>
            </a:r>
          </a:p>
          <a:p>
            <a:pPr marL="299085" indent="-286385">
              <a:buFont typeface="Arial" pitchFamily="34" charset="0"/>
              <a:buChar char="•"/>
              <a:tabLst>
                <a:tab pos="299085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Игротеки</a:t>
            </a:r>
          </a:p>
          <a:p>
            <a:pPr marL="299085" indent="-286385">
              <a:buFont typeface="Arial" pitchFamily="34" charset="0"/>
              <a:buChar char="•"/>
              <a:tabLst>
                <a:tab pos="299085" algn="l"/>
              </a:tabLs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Бассейны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4C9FFC8-EA02-2175-1CBB-8AB024FF340E}"/>
              </a:ext>
            </a:extLst>
          </p:cNvPr>
          <p:cNvSpPr txBox="1"/>
          <p:nvPr/>
        </p:nvSpPr>
        <p:spPr>
          <a:xfrm>
            <a:off x="628056" y="4414507"/>
            <a:ext cx="54679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lvl="0">
              <a:tabLst>
                <a:tab pos="299085" algn="l"/>
              </a:tabLst>
            </a:pPr>
            <a:r>
              <a:rPr lang="ru-RU" sz="1600" b="1" spc="-2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КАДРОВЫЙ ПОТЕНЦИАЛ ШКОЛ И СОЦИАЛЬНЫХ ПАРТНЕРОВ</a:t>
            </a:r>
            <a:endParaRPr lang="ru-RU" sz="1600" dirty="0">
              <a:latin typeface="Liberation Sans Narrow"/>
              <a:cs typeface="Liberation Sans Narrow"/>
            </a:endParaRPr>
          </a:p>
          <a:p>
            <a:pPr marL="298450" indent="-285750">
              <a:lnSpc>
                <a:spcPct val="100000"/>
              </a:lnSpc>
              <a:buFont typeface="Arial" pitchFamily="34" charset="0"/>
              <a:buChar char="•"/>
              <a:tabLst>
                <a:tab pos="299085" algn="l"/>
              </a:tabLs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Советники директоров по воспитанию и взаимодействию с детскими общественными организациями</a:t>
            </a:r>
          </a:p>
          <a:p>
            <a:pPr marL="298450" indent="-285750">
              <a:lnSpc>
                <a:spcPct val="100000"/>
              </a:lnSpc>
              <a:buFont typeface="Arial" pitchFamily="34" charset="0"/>
              <a:buChar char="•"/>
              <a:tabLst>
                <a:tab pos="299085" algn="l"/>
              </a:tabLs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Муниципальные координаторы «Движение первых»</a:t>
            </a:r>
          </a:p>
          <a:p>
            <a:pPr marL="298450" indent="-285750">
              <a:lnSpc>
                <a:spcPct val="100000"/>
              </a:lnSpc>
              <a:buFont typeface="Arial" pitchFamily="34" charset="0"/>
              <a:buChar char="•"/>
              <a:tabLst>
                <a:tab pos="299085" algn="l"/>
              </a:tabLs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Классные руководители</a:t>
            </a:r>
          </a:p>
          <a:p>
            <a:pPr marL="298450" indent="-285750">
              <a:lnSpc>
                <a:spcPct val="100000"/>
              </a:lnSpc>
              <a:buFont typeface="Arial" pitchFamily="34" charset="0"/>
              <a:buChar char="•"/>
              <a:tabLst>
                <a:tab pos="299085" algn="l"/>
              </a:tabLs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Педагоги дополнительного образования</a:t>
            </a:r>
          </a:p>
          <a:p>
            <a:pPr marL="298450" indent="-285750">
              <a:lnSpc>
                <a:spcPct val="100000"/>
              </a:lnSpc>
              <a:buFont typeface="Arial" pitchFamily="34" charset="0"/>
              <a:buChar char="•"/>
              <a:tabLst>
                <a:tab pos="299085" algn="l"/>
              </a:tabLs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Студенты-практиканты ВГСПУ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08775" y="76200"/>
            <a:ext cx="7845711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rgbClr val="ED7D3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РЕСУРСНОЕ ОБЕСПЕЧЕНИЕ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51675" y="787247"/>
            <a:ext cx="4638675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46683" y="804633"/>
            <a:ext cx="4836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b="1" dirty="0">
                <a:solidFill>
                  <a:srgbClr val="ED7D3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ШКОЛА ПОЛНОГО ДНЯ ВОЛГОГРАДСКОЙ ОБЛАСТИ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16509" y="787247"/>
            <a:ext cx="5715906" cy="2644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600" b="1" spc="-20" dirty="0">
                <a:latin typeface="Arial" pitchFamily="34" charset="0"/>
                <a:cs typeface="Arial" pitchFamily="34" charset="0"/>
              </a:rPr>
              <a:t>В РАМКАХ НАЦИОНАЛЬНОГО ПРОЕКТА «ОБРАЗОВАНИЕ»</a:t>
            </a:r>
          </a:p>
          <a:p>
            <a:pPr marL="12700">
              <a:spcBef>
                <a:spcPts val="100"/>
              </a:spcBef>
            </a:pPr>
            <a:r>
              <a:rPr lang="ru-RU" sz="1600" spc="-20" dirty="0">
                <a:latin typeface="Arial" pitchFamily="34" charset="0"/>
                <a:cs typeface="Arial" pitchFamily="34" charset="0"/>
              </a:rPr>
              <a:t>Федеральный проект «Современная школа» </a:t>
            </a:r>
          </a:p>
          <a:p>
            <a:pPr marL="298450" indent="-285750">
              <a:spcBef>
                <a:spcPts val="100"/>
              </a:spcBef>
              <a:buFont typeface="Arial" pitchFamily="34" charset="0"/>
              <a:buChar char="•"/>
            </a:pPr>
            <a:r>
              <a:rPr lang="ru-RU" sz="1600" spc="-20" dirty="0">
                <a:latin typeface="Arial" pitchFamily="34" charset="0"/>
                <a:cs typeface="Arial" pitchFamily="34" charset="0"/>
              </a:rPr>
              <a:t>Школьные </a:t>
            </a:r>
            <a:r>
              <a:rPr lang="ru-RU" sz="1600" spc="-20" dirty="0" err="1">
                <a:latin typeface="Arial" pitchFamily="34" charset="0"/>
                <a:cs typeface="Arial" pitchFamily="34" charset="0"/>
              </a:rPr>
              <a:t>Кванториумы</a:t>
            </a:r>
            <a:r>
              <a:rPr lang="ru-RU" sz="1600" spc="-2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298450" indent="-285750">
              <a:spcBef>
                <a:spcPts val="100"/>
              </a:spcBef>
              <a:buFont typeface="Arial" pitchFamily="34" charset="0"/>
              <a:buChar char="•"/>
            </a:pPr>
            <a:r>
              <a:rPr lang="ru-RU" sz="1600" spc="-20" dirty="0">
                <a:latin typeface="Arial" pitchFamily="34" charset="0"/>
                <a:cs typeface="Arial" pitchFamily="34" charset="0"/>
              </a:rPr>
              <a:t>Точки роста </a:t>
            </a:r>
          </a:p>
          <a:p>
            <a:pPr marL="12700">
              <a:spcBef>
                <a:spcPts val="100"/>
              </a:spcBef>
            </a:pPr>
            <a:r>
              <a:rPr lang="ru-RU" sz="1600" spc="-20" dirty="0">
                <a:latin typeface="Arial" pitchFamily="34" charset="0"/>
                <a:cs typeface="Arial" pitchFamily="34" charset="0"/>
              </a:rPr>
              <a:t>Федеральный проект «Успех каждого ребенка» </a:t>
            </a:r>
          </a:p>
          <a:p>
            <a:pPr marL="298450" indent="-285750">
              <a:spcBef>
                <a:spcPts val="100"/>
              </a:spcBef>
              <a:buFont typeface="Arial" pitchFamily="34" charset="0"/>
              <a:buChar char="•"/>
            </a:pPr>
            <a:r>
              <a:rPr lang="ru-RU" sz="1600" spc="-20" dirty="0">
                <a:latin typeface="Arial" pitchFamily="34" charset="0"/>
                <a:cs typeface="Arial" pitchFamily="34" charset="0"/>
              </a:rPr>
              <a:t>Новые места дополнительного образования </a:t>
            </a:r>
          </a:p>
          <a:p>
            <a:pPr marL="298450" indent="-285750">
              <a:spcBef>
                <a:spcPts val="100"/>
              </a:spcBef>
              <a:buFont typeface="Arial" pitchFamily="34" charset="0"/>
              <a:buChar char="•"/>
            </a:pPr>
            <a:r>
              <a:rPr lang="ru-RU" sz="1600" spc="-20" dirty="0">
                <a:latin typeface="Arial" pitchFamily="34" charset="0"/>
                <a:cs typeface="Arial" pitchFamily="34" charset="0"/>
              </a:rPr>
              <a:t>Обновление материально-технической базы для занятий физической культурой и спортом</a:t>
            </a:r>
          </a:p>
          <a:p>
            <a:pPr marL="12700">
              <a:spcBef>
                <a:spcPts val="100"/>
              </a:spcBef>
            </a:pPr>
            <a:r>
              <a:rPr lang="ru-RU" sz="1600" spc="-20" dirty="0">
                <a:latin typeface="Arial" pitchFamily="34" charset="0"/>
                <a:cs typeface="Arial" pitchFamily="34" charset="0"/>
              </a:rPr>
              <a:t>Федеральный проект «Цифровая образовательная среда»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304800" y="165492"/>
            <a:ext cx="69342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rgbClr val="ED7D3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АЛГОРИТМ ПОДГОТОВКИ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00062" y="901923"/>
            <a:ext cx="4638675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01302" y="934065"/>
            <a:ext cx="4836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ED7D3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ШКОЛА ПОЛНОГО ДНЯ ВОЛГОГРАДСКОЙ ОБЛАСТИ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532D829-D5B4-BA52-B206-A60FF58E44C8}"/>
              </a:ext>
            </a:extLst>
          </p:cNvPr>
          <p:cNvSpPr txBox="1"/>
          <p:nvPr/>
        </p:nvSpPr>
        <p:spPr>
          <a:xfrm>
            <a:off x="641902" y="1241842"/>
            <a:ext cx="5782917" cy="4723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60"/>
              </a:lnSpc>
              <a:spcBef>
                <a:spcPts val="100"/>
              </a:spcBef>
            </a:pPr>
            <a:r>
              <a:rPr lang="ru-RU" sz="1600" b="1" dirty="0">
                <a:latin typeface="Arial" panose="020B0604020202020204" pitchFamily="34" charset="0"/>
                <a:cs typeface="Arial" pitchFamily="34" charset="0"/>
              </a:rPr>
              <a:t>ЛОКАЛЬНЫЕ АКТЫ ШКОЛЫ</a:t>
            </a:r>
          </a:p>
          <a:p>
            <a:pPr>
              <a:lnSpc>
                <a:spcPts val="2160"/>
              </a:lnSpc>
              <a:spcBef>
                <a:spcPts val="100"/>
              </a:spcBef>
            </a:pPr>
            <a:endParaRPr lang="ru-RU" sz="1600" b="1" dirty="0"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ts val="2160"/>
              </a:lnSpc>
              <a:spcBef>
                <a:spcPts val="1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Разработано Положение ШПД</a:t>
            </a:r>
          </a:p>
          <a:p>
            <a:pPr>
              <a:lnSpc>
                <a:spcPts val="2160"/>
              </a:lnSpc>
              <a:spcBef>
                <a:spcPts val="1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отражены цели ШПД </a:t>
            </a:r>
          </a:p>
          <a:p>
            <a:pPr>
              <a:lnSpc>
                <a:spcPts val="2160"/>
              </a:lnSpc>
              <a:spcBef>
                <a:spcPts val="1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отражены особенности организации образовательной деятельности</a:t>
            </a:r>
          </a:p>
          <a:p>
            <a:pPr>
              <a:lnSpc>
                <a:spcPts val="2160"/>
              </a:lnSpc>
              <a:spcBef>
                <a:spcPts val="1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Разработана концепция/модель программы ШПД</a:t>
            </a:r>
          </a:p>
          <a:p>
            <a:pPr>
              <a:lnSpc>
                <a:spcPts val="2160"/>
              </a:lnSpc>
              <a:spcBef>
                <a:spcPts val="1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Внесены изменения в Правила внутреннего распорядка для учащихся</a:t>
            </a:r>
          </a:p>
          <a:p>
            <a:pPr>
              <a:lnSpc>
                <a:spcPts val="2160"/>
              </a:lnSpc>
              <a:spcBef>
                <a:spcPts val="1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Внесены изменения в Правила внутреннего распорядка для педагогов</a:t>
            </a:r>
          </a:p>
          <a:p>
            <a:pPr>
              <a:lnSpc>
                <a:spcPts val="2160"/>
              </a:lnSpc>
              <a:spcBef>
                <a:spcPts val="1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Разработано единое расписание урочной и внеурочной деятельности, дополнительного образования</a:t>
            </a:r>
          </a:p>
          <a:p>
            <a:pPr>
              <a:lnSpc>
                <a:spcPts val="2160"/>
              </a:lnSpc>
              <a:spcBef>
                <a:spcPts val="1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Приказ о ШПД издан</a:t>
            </a:r>
          </a:p>
          <a:p>
            <a:pPr>
              <a:lnSpc>
                <a:spcPts val="2160"/>
              </a:lnSpc>
              <a:spcBef>
                <a:spcPts val="1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Собраны заявления родителей на зачисление в ШПД</a:t>
            </a:r>
          </a:p>
          <a:p>
            <a:pPr>
              <a:lnSpc>
                <a:spcPts val="2160"/>
              </a:lnSpc>
              <a:spcBef>
                <a:spcPts val="100"/>
              </a:spcBef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D5B70E2-807E-2136-034D-11883E6E54FD}"/>
              </a:ext>
            </a:extLst>
          </p:cNvPr>
          <p:cNvSpPr txBox="1"/>
          <p:nvPr/>
        </p:nvSpPr>
        <p:spPr>
          <a:xfrm>
            <a:off x="3660084" y="5628382"/>
            <a:ext cx="70079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spc="-15" dirty="0">
                <a:latin typeface="Arial" panose="020B0604020202020204" pitchFamily="34" charset="0"/>
                <a:cs typeface="Arial" panose="020B0604020202020204" pitchFamily="34" charset="0"/>
              </a:rPr>
              <a:t>В школе организована самоподготовка учащихся 1-4 классов</a:t>
            </a:r>
          </a:p>
          <a:p>
            <a:r>
              <a:rPr lang="ru-RU" sz="1600" spc="-15" dirty="0">
                <a:latin typeface="Arial" panose="020B0604020202020204" pitchFamily="34" charset="0"/>
                <a:cs typeface="Arial" panose="020B0604020202020204" pitchFamily="34" charset="0"/>
              </a:rPr>
              <a:t>В школе организована самоподготовка учащихся 5-9, 10-11 классов</a:t>
            </a:r>
          </a:p>
          <a:p>
            <a:r>
              <a:rPr lang="ru-RU" sz="1600" spc="-15" dirty="0">
                <a:latin typeface="Arial" panose="020B0604020202020204" pitchFamily="34" charset="0"/>
                <a:cs typeface="Arial" panose="020B0604020202020204" pitchFamily="34" charset="0"/>
              </a:rPr>
              <a:t>Организовано горячее трехразовое питание для НОО и ООО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D4A833D-2CBF-8631-EEF0-7F7E4CE22ACB}"/>
              </a:ext>
            </a:extLst>
          </p:cNvPr>
          <p:cNvSpPr txBox="1"/>
          <p:nvPr/>
        </p:nvSpPr>
        <p:spPr>
          <a:xfrm>
            <a:off x="6404941" y="1326190"/>
            <a:ext cx="5782917" cy="4146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60"/>
              </a:lnSpc>
              <a:spcBef>
                <a:spcPts val="100"/>
              </a:spcBef>
            </a:pPr>
            <a:r>
              <a:rPr lang="ru-RU" sz="1600" b="1" dirty="0">
                <a:latin typeface="Arial" panose="020B0604020202020204" pitchFamily="34" charset="0"/>
                <a:cs typeface="Arial" pitchFamily="34" charset="0"/>
              </a:rPr>
              <a:t>ИНФОРМАЦИЯ НА САЙТЕ ШКОЛЫ</a:t>
            </a:r>
          </a:p>
          <a:p>
            <a:pPr>
              <a:lnSpc>
                <a:spcPts val="2160"/>
              </a:lnSpc>
              <a:spcBef>
                <a:spcPts val="100"/>
              </a:spcBef>
            </a:pPr>
            <a:endParaRPr lang="ru-RU" sz="1600" b="1" dirty="0">
              <a:latin typeface="Arial" panose="020B0604020202020204" pitchFamily="34" charset="0"/>
              <a:cs typeface="Arial" pitchFamily="34" charset="0"/>
            </a:endParaRPr>
          </a:p>
          <a:p>
            <a:pPr>
              <a:lnSpc>
                <a:spcPts val="2160"/>
              </a:lnSpc>
              <a:spcBef>
                <a:spcPts val="1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сайте создан раздел ШПД и размещена информация:</a:t>
            </a:r>
          </a:p>
          <a:p>
            <a:pPr>
              <a:lnSpc>
                <a:spcPts val="2160"/>
              </a:lnSpc>
              <a:spcBef>
                <a:spcPts val="1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Положение ШПД</a:t>
            </a:r>
          </a:p>
          <a:p>
            <a:pPr>
              <a:lnSpc>
                <a:spcPts val="2160"/>
              </a:lnSpc>
              <a:spcBef>
                <a:spcPts val="1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Утвержденный режим дня</a:t>
            </a:r>
          </a:p>
          <a:p>
            <a:pPr>
              <a:lnSpc>
                <a:spcPts val="2160"/>
              </a:lnSpc>
              <a:spcBef>
                <a:spcPts val="1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Концепция/модель/программа ШПД</a:t>
            </a:r>
          </a:p>
          <a:p>
            <a:pPr>
              <a:lnSpc>
                <a:spcPts val="2160"/>
              </a:lnSpc>
              <a:spcBef>
                <a:spcPts val="1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Единое расписание урочной и внеурочной деятельности, дополнительного образования</a:t>
            </a:r>
          </a:p>
          <a:p>
            <a:pPr>
              <a:lnSpc>
                <a:spcPts val="2160"/>
              </a:lnSpc>
              <a:spcBef>
                <a:spcPts val="1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Договоры о совместной деятельности со сторонними организациями для реализации ДООП</a:t>
            </a:r>
          </a:p>
          <a:p>
            <a:pPr>
              <a:lnSpc>
                <a:spcPts val="2160"/>
              </a:lnSpc>
              <a:spcBef>
                <a:spcPts val="1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для родителей: памятка/презентация</a:t>
            </a:r>
          </a:p>
          <a:p>
            <a:pPr>
              <a:lnSpc>
                <a:spcPts val="2160"/>
              </a:lnSpc>
              <a:spcBef>
                <a:spcPts val="1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Новостная лента проект ШПД: тематические недели проекта, ключевые образовательные события и др. </a:t>
            </a:r>
          </a:p>
          <a:p>
            <a:pPr>
              <a:lnSpc>
                <a:spcPts val="2160"/>
              </a:lnSpc>
              <a:spcBef>
                <a:spcPts val="100"/>
              </a:spcBef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ашивка 126">
            <a:extLst>
              <a:ext uri="{FF2B5EF4-FFF2-40B4-BE49-F238E27FC236}">
                <a16:creationId xmlns="" xmlns:a16="http://schemas.microsoft.com/office/drawing/2014/main" id="{351D0B90-1BB4-02D2-9E34-1401896AABDA}"/>
              </a:ext>
            </a:extLst>
          </p:cNvPr>
          <p:cNvSpPr/>
          <p:nvPr/>
        </p:nvSpPr>
        <p:spPr>
          <a:xfrm rot="5400000">
            <a:off x="408327" y="1937100"/>
            <a:ext cx="152400" cy="240600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567" tIns="57782" rIns="115567" bIns="57782" spcCol="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073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14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22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8297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53727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24480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95224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65965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55833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ашивка 126">
            <a:extLst>
              <a:ext uri="{FF2B5EF4-FFF2-40B4-BE49-F238E27FC236}">
                <a16:creationId xmlns="" xmlns:a16="http://schemas.microsoft.com/office/drawing/2014/main" id="{B0A198F6-F1C4-4378-944D-ECF8F32A0492}"/>
              </a:ext>
            </a:extLst>
          </p:cNvPr>
          <p:cNvSpPr/>
          <p:nvPr/>
        </p:nvSpPr>
        <p:spPr>
          <a:xfrm rot="5400000">
            <a:off x="401080" y="3064002"/>
            <a:ext cx="152400" cy="240600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567" tIns="57782" rIns="115567" bIns="57782" spcCol="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073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14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22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8297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53727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24480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95224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65965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55833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ашивка 126">
            <a:extLst>
              <a:ext uri="{FF2B5EF4-FFF2-40B4-BE49-F238E27FC236}">
                <a16:creationId xmlns="" xmlns:a16="http://schemas.microsoft.com/office/drawing/2014/main" id="{A1E74CF0-87BE-32FF-DB86-F1F6CA18352A}"/>
              </a:ext>
            </a:extLst>
          </p:cNvPr>
          <p:cNvSpPr/>
          <p:nvPr/>
        </p:nvSpPr>
        <p:spPr>
          <a:xfrm rot="5400000">
            <a:off x="401080" y="3355350"/>
            <a:ext cx="152400" cy="240600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567" tIns="57782" rIns="115567" bIns="57782" spcCol="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073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14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22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8297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53727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24480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95224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65965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55833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ашивка 126">
            <a:extLst>
              <a:ext uri="{FF2B5EF4-FFF2-40B4-BE49-F238E27FC236}">
                <a16:creationId xmlns="" xmlns:a16="http://schemas.microsoft.com/office/drawing/2014/main" id="{3779EBB0-ACB2-B090-8129-808442CDA798}"/>
              </a:ext>
            </a:extLst>
          </p:cNvPr>
          <p:cNvSpPr/>
          <p:nvPr/>
        </p:nvSpPr>
        <p:spPr>
          <a:xfrm rot="5400000">
            <a:off x="401080" y="3918589"/>
            <a:ext cx="152400" cy="240600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567" tIns="57782" rIns="115567" bIns="57782" spcCol="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073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14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22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8297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53727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24480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95224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65965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55833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ашивка 126">
            <a:extLst>
              <a:ext uri="{FF2B5EF4-FFF2-40B4-BE49-F238E27FC236}">
                <a16:creationId xmlns="" xmlns:a16="http://schemas.microsoft.com/office/drawing/2014/main" id="{05E0FBD9-98C5-2A2D-47A3-C3063B2443BF}"/>
              </a:ext>
            </a:extLst>
          </p:cNvPr>
          <p:cNvSpPr/>
          <p:nvPr/>
        </p:nvSpPr>
        <p:spPr>
          <a:xfrm rot="5400000">
            <a:off x="401080" y="4502441"/>
            <a:ext cx="152400" cy="240600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567" tIns="57782" rIns="115567" bIns="57782" spcCol="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073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14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22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8297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53727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24480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95224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65965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55833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Нашивка 126">
            <a:extLst>
              <a:ext uri="{FF2B5EF4-FFF2-40B4-BE49-F238E27FC236}">
                <a16:creationId xmlns="" xmlns:a16="http://schemas.microsoft.com/office/drawing/2014/main" id="{61D60FB4-2455-9F93-53C1-F78D11B5EFCC}"/>
              </a:ext>
            </a:extLst>
          </p:cNvPr>
          <p:cNvSpPr/>
          <p:nvPr/>
        </p:nvSpPr>
        <p:spPr>
          <a:xfrm rot="5400000">
            <a:off x="416768" y="5086293"/>
            <a:ext cx="152400" cy="240600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567" tIns="57782" rIns="115567" bIns="57782" spcCol="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073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14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22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8297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53727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24480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95224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65965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55833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Нашивка 126">
            <a:extLst>
              <a:ext uri="{FF2B5EF4-FFF2-40B4-BE49-F238E27FC236}">
                <a16:creationId xmlns="" xmlns:a16="http://schemas.microsoft.com/office/drawing/2014/main" id="{5C5FFDD4-C08B-B9EB-C67F-9055EB4038F7}"/>
              </a:ext>
            </a:extLst>
          </p:cNvPr>
          <p:cNvSpPr/>
          <p:nvPr/>
        </p:nvSpPr>
        <p:spPr>
          <a:xfrm rot="5400000">
            <a:off x="421008" y="5352410"/>
            <a:ext cx="152400" cy="240600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567" tIns="57782" rIns="115567" bIns="57782" spcCol="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073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14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22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8297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53727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24480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95224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65965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55833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Нашивка 126">
            <a:extLst>
              <a:ext uri="{FF2B5EF4-FFF2-40B4-BE49-F238E27FC236}">
                <a16:creationId xmlns="" xmlns:a16="http://schemas.microsoft.com/office/drawing/2014/main" id="{1B0DC26C-6B25-D6B2-714B-70C46FD63DB6}"/>
              </a:ext>
            </a:extLst>
          </p:cNvPr>
          <p:cNvSpPr/>
          <p:nvPr/>
        </p:nvSpPr>
        <p:spPr>
          <a:xfrm rot="5400000">
            <a:off x="6169198" y="2306842"/>
            <a:ext cx="152400" cy="240600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567" tIns="57782" rIns="115567" bIns="57782" spcCol="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073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14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22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8297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53727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24480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95224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65965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55833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7" name="Нашивка 126">
            <a:extLst>
              <a:ext uri="{FF2B5EF4-FFF2-40B4-BE49-F238E27FC236}">
                <a16:creationId xmlns="" xmlns:a16="http://schemas.microsoft.com/office/drawing/2014/main" id="{AA355B06-952D-F9CA-2618-6EE97AD9ED2A}"/>
              </a:ext>
            </a:extLst>
          </p:cNvPr>
          <p:cNvSpPr/>
          <p:nvPr/>
        </p:nvSpPr>
        <p:spPr>
          <a:xfrm rot="5400000">
            <a:off x="6169198" y="2594217"/>
            <a:ext cx="152400" cy="240600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567" tIns="57782" rIns="115567" bIns="57782" spcCol="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073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14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22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8297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53727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24480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95224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65965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55833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ашивка 126">
            <a:extLst>
              <a:ext uri="{FF2B5EF4-FFF2-40B4-BE49-F238E27FC236}">
                <a16:creationId xmlns="" xmlns:a16="http://schemas.microsoft.com/office/drawing/2014/main" id="{02228674-8353-5803-85C4-B3DC6AFC16C4}"/>
              </a:ext>
            </a:extLst>
          </p:cNvPr>
          <p:cNvSpPr/>
          <p:nvPr/>
        </p:nvSpPr>
        <p:spPr>
          <a:xfrm rot="5400000">
            <a:off x="6169198" y="3162412"/>
            <a:ext cx="152400" cy="240600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567" tIns="57782" rIns="115567" bIns="57782" spcCol="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073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14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22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8297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53727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24480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95224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65965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55833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Нашивка 126">
            <a:extLst>
              <a:ext uri="{FF2B5EF4-FFF2-40B4-BE49-F238E27FC236}">
                <a16:creationId xmlns="" xmlns:a16="http://schemas.microsoft.com/office/drawing/2014/main" id="{9510E87B-FF2E-1C27-5354-1DE6F7B6A4C6}"/>
              </a:ext>
            </a:extLst>
          </p:cNvPr>
          <p:cNvSpPr/>
          <p:nvPr/>
        </p:nvSpPr>
        <p:spPr>
          <a:xfrm rot="5400000">
            <a:off x="6162364" y="3731530"/>
            <a:ext cx="152400" cy="240600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567" tIns="57782" rIns="115567" bIns="57782" spcCol="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073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14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22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8297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53727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24480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95224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65965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55833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Нашивка 126">
            <a:extLst>
              <a:ext uri="{FF2B5EF4-FFF2-40B4-BE49-F238E27FC236}">
                <a16:creationId xmlns="" xmlns:a16="http://schemas.microsoft.com/office/drawing/2014/main" id="{4E5DFC2F-0304-741D-A384-D15E7F2AE5B6}"/>
              </a:ext>
            </a:extLst>
          </p:cNvPr>
          <p:cNvSpPr/>
          <p:nvPr/>
        </p:nvSpPr>
        <p:spPr>
          <a:xfrm rot="5400000">
            <a:off x="6165470" y="4282770"/>
            <a:ext cx="152400" cy="240600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567" tIns="57782" rIns="115567" bIns="57782" spcCol="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073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14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22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8297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53727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24480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95224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65965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55833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Нашивка 126">
            <a:extLst>
              <a:ext uri="{FF2B5EF4-FFF2-40B4-BE49-F238E27FC236}">
                <a16:creationId xmlns="" xmlns:a16="http://schemas.microsoft.com/office/drawing/2014/main" id="{07F5CDF2-4CB3-16FB-7059-49B208247092}"/>
              </a:ext>
            </a:extLst>
          </p:cNvPr>
          <p:cNvSpPr/>
          <p:nvPr/>
        </p:nvSpPr>
        <p:spPr>
          <a:xfrm rot="5400000">
            <a:off x="6162364" y="4670314"/>
            <a:ext cx="152400" cy="240600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567" tIns="57782" rIns="115567" bIns="57782" spcCol="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073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14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22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8297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53727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24480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95224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65965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55833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Нашивка 126">
            <a:extLst>
              <a:ext uri="{FF2B5EF4-FFF2-40B4-BE49-F238E27FC236}">
                <a16:creationId xmlns="" xmlns:a16="http://schemas.microsoft.com/office/drawing/2014/main" id="{289D6F69-F9E6-E3A8-EF24-3027F09BAAF9}"/>
              </a:ext>
            </a:extLst>
          </p:cNvPr>
          <p:cNvSpPr/>
          <p:nvPr/>
        </p:nvSpPr>
        <p:spPr>
          <a:xfrm rot="5400000">
            <a:off x="3343284" y="5727435"/>
            <a:ext cx="152400" cy="240600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567" tIns="57782" rIns="115567" bIns="57782" spcCol="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073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14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22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8297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53727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24480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95224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65965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55833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Нашивка 126">
            <a:extLst>
              <a:ext uri="{FF2B5EF4-FFF2-40B4-BE49-F238E27FC236}">
                <a16:creationId xmlns="" xmlns:a16="http://schemas.microsoft.com/office/drawing/2014/main" id="{7A3A9F9B-2D17-DFDB-E3C9-F3D2C9E38B19}"/>
              </a:ext>
            </a:extLst>
          </p:cNvPr>
          <p:cNvSpPr/>
          <p:nvPr/>
        </p:nvSpPr>
        <p:spPr>
          <a:xfrm rot="5400000">
            <a:off x="3343284" y="5970491"/>
            <a:ext cx="152400" cy="240600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567" tIns="57782" rIns="115567" bIns="57782" spcCol="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073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14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22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8297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53727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24480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95224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65965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55833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Нашивка 126">
            <a:extLst>
              <a:ext uri="{FF2B5EF4-FFF2-40B4-BE49-F238E27FC236}">
                <a16:creationId xmlns="" xmlns:a16="http://schemas.microsoft.com/office/drawing/2014/main" id="{CA80FA60-0AAE-1BDE-337A-B0F4CA8CF5F2}"/>
              </a:ext>
            </a:extLst>
          </p:cNvPr>
          <p:cNvSpPr/>
          <p:nvPr/>
        </p:nvSpPr>
        <p:spPr>
          <a:xfrm rot="5400000">
            <a:off x="3336860" y="6204300"/>
            <a:ext cx="152400" cy="240600"/>
          </a:xfrm>
          <a:prstGeom prst="chevron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567" tIns="57782" rIns="115567" bIns="57782" spcCol="0"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0737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147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22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8297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53727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24480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995224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65965" algn="l" defTabSz="1141478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155833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14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2" descr="Новый логотип российского движения детей и молодежи Движение первых - РИА Новости, 1920, 28.03.2023">
            <a:extLst>
              <a:ext uri="{FF2B5EF4-FFF2-40B4-BE49-F238E27FC236}">
                <a16:creationId xmlns="" xmlns:a16="http://schemas.microsoft.com/office/drawing/2014/main" id="{A058D2C1-142B-577E-764C-5667D974E6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AutoShape 4" descr="Новый логотип российского движения детей и молодежи Движение первых - РИА Новости, 1920, 28.03.2023">
            <a:extLst>
              <a:ext uri="{FF2B5EF4-FFF2-40B4-BE49-F238E27FC236}">
                <a16:creationId xmlns="" xmlns:a16="http://schemas.microsoft.com/office/drawing/2014/main" id="{DB2A44C2-110D-2FA6-FCDE-71BAAE8E1D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2345094"/>
            <a:ext cx="1388706" cy="138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07689" y="152400"/>
            <a:ext cx="5788311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rgbClr val="ED7D3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НОРМАТИВНАЯ БАЗА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46682" y="804633"/>
            <a:ext cx="5496917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37157" y="806214"/>
            <a:ext cx="4836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ED7D3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ШКОЛА ПОЛНОГО ДНЯ ВОЛГОГРАДСКОЙ ОБЛАСТИ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684" y="1297737"/>
            <a:ext cx="4592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ФЕДЕРАЛЬНЫЕ ДОКУМЕНТЫ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683" y="1757998"/>
            <a:ext cx="1524496" cy="152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7894" y="1875888"/>
            <a:ext cx="4038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Основные нормативные документы (ФЗ, ФООП, ФГОС и др.)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811" y="3398768"/>
            <a:ext cx="1524496" cy="152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057894" y="3398768"/>
            <a:ext cx="41905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Письмо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Минпросвещения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РФ от 05 июля 2022 № ТВ-1290/03 "О направлении методических рекомендаций по организации внеурочной деятельности"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811" y="5042082"/>
            <a:ext cx="1524496" cy="152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057894" y="5029200"/>
            <a:ext cx="41905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Письмо департамента государственной политики и управления в сфере общего образования </a:t>
            </a:r>
            <a:r>
              <a:rPr lang="ru-RU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Минпросвещения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РФ </a:t>
            </a:r>
            <a:b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08 июля 2022 г. № 03-1142 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53199" y="1334825"/>
            <a:ext cx="4592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РЕГИОНАЛЬНЫЕ ДОКУМЕНТЫ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6400800" y="1497792"/>
            <a:ext cx="0" cy="4903008"/>
          </a:xfrm>
          <a:prstGeom prst="line">
            <a:avLst/>
          </a:prstGeom>
          <a:ln w="3492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3348" y="1875888"/>
            <a:ext cx="1466982" cy="146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8001131" y="1875888"/>
            <a:ext cx="3949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Закон Волгоградской области </a:t>
            </a:r>
            <a:b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10.01.2014 № 13-ОД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2399" y="3419252"/>
            <a:ext cx="1460631" cy="146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8013831" y="3419252"/>
            <a:ext cx="3949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Постановление Правительства Волгоградской области от 21.05.2014  № 265-п</a:t>
            </a: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1512" y="4966764"/>
            <a:ext cx="1498731" cy="149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8020242" y="4965603"/>
            <a:ext cx="3879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Постановление Администрации Волгоградской области от 22.03.2023  № 181-п</a:t>
            </a:r>
          </a:p>
        </p:txBody>
      </p:sp>
    </p:spTree>
    <p:extLst>
      <p:ext uri="{BB962C8B-B14F-4D97-AF65-F5344CB8AC3E}">
        <p14:creationId xmlns:p14="http://schemas.microsoft.com/office/powerpoint/2010/main" xmlns="" val="27966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2" descr="Новый логотип российского движения детей и молодежи Движение первых - РИА Новости, 1920, 28.03.2023">
            <a:extLst>
              <a:ext uri="{FF2B5EF4-FFF2-40B4-BE49-F238E27FC236}">
                <a16:creationId xmlns="" xmlns:a16="http://schemas.microsoft.com/office/drawing/2014/main" id="{A058D2C1-142B-577E-764C-5667D974E6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AutoShape 4" descr="Новый логотип российского движения детей и молодежи Движение первых - РИА Новости, 1920, 28.03.2023">
            <a:extLst>
              <a:ext uri="{FF2B5EF4-FFF2-40B4-BE49-F238E27FC236}">
                <a16:creationId xmlns="" xmlns:a16="http://schemas.microsoft.com/office/drawing/2014/main" id="{DB2A44C2-110D-2FA6-FCDE-71BAAE8E1D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2345094"/>
            <a:ext cx="1388706" cy="138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60953" y="59200"/>
            <a:ext cx="66294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ED7D3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КОНТАКТНАЯ ИНФОРМАЦИЯ </a:t>
            </a:r>
            <a:endParaRPr lang="ru-RU" sz="3200" b="1" dirty="0">
              <a:solidFill>
                <a:srgbClr val="ED7D31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33400" y="804633"/>
            <a:ext cx="5496917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37157" y="806214"/>
            <a:ext cx="4836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ED7D3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ШКОЛА ПОЛНОГО ДНЯ ВОЛГОГРАДСКОЙ ОБЛАСТИ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8200" y="1764738"/>
            <a:ext cx="1066800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800" dirty="0">
                <a:latin typeface="Arial" pitchFamily="34" charset="0"/>
                <a:ea typeface="Calibri"/>
                <a:cs typeface="Arial" pitchFamily="34" charset="0"/>
              </a:rPr>
              <a:t>Гончарук Олеся Владимировна,</a:t>
            </a:r>
          </a:p>
          <a:p>
            <a:pPr lvl="0" algn="just">
              <a:lnSpc>
                <a:spcPct val="115000"/>
              </a:lnSpc>
            </a:pPr>
            <a:endParaRPr lang="ru-RU" sz="3200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sz="2400" dirty="0" smtClean="0">
                <a:latin typeface="Arial" pitchFamily="34" charset="0"/>
                <a:ea typeface="Calibri"/>
                <a:cs typeface="Arial" pitchFamily="34" charset="0"/>
              </a:rPr>
              <a:t>директор </a:t>
            </a:r>
            <a:r>
              <a:rPr lang="ru-RU" sz="2400" dirty="0">
                <a:latin typeface="Arial" pitchFamily="34" charset="0"/>
                <a:ea typeface="Calibri"/>
                <a:cs typeface="Arial" pitchFamily="34" charset="0"/>
              </a:rPr>
              <a:t>центра непрерывного повышения </a:t>
            </a:r>
            <a:r>
              <a:rPr lang="ru-RU" sz="2400" dirty="0" smtClean="0">
                <a:latin typeface="Arial" pitchFamily="34" charset="0"/>
                <a:ea typeface="Calibri"/>
                <a:cs typeface="Arial" pitchFamily="34" charset="0"/>
              </a:rPr>
              <a:t>профессионального </a:t>
            </a:r>
            <a:r>
              <a:rPr lang="ru-RU" sz="2400" dirty="0">
                <a:latin typeface="Arial" pitchFamily="34" charset="0"/>
                <a:ea typeface="Calibri"/>
                <a:cs typeface="Arial" pitchFamily="34" charset="0"/>
              </a:rPr>
              <a:t>мастерства педагогических работников </a:t>
            </a:r>
            <a:r>
              <a:rPr lang="ru-RU" sz="2400" dirty="0" smtClean="0">
                <a:latin typeface="Arial" pitchFamily="34" charset="0"/>
                <a:ea typeface="Calibri"/>
                <a:cs typeface="Arial" pitchFamily="34" charset="0"/>
              </a:rPr>
              <a:t>ГАУ </a:t>
            </a:r>
            <a:r>
              <a:rPr lang="ru-RU" sz="2400" dirty="0">
                <a:latin typeface="Arial" pitchFamily="34" charset="0"/>
                <a:ea typeface="Calibri"/>
                <a:cs typeface="Arial" pitchFamily="34" charset="0"/>
              </a:rPr>
              <a:t>ДПО "</a:t>
            </a:r>
            <a:r>
              <a:rPr lang="ru-RU" sz="2400" dirty="0" smtClean="0">
                <a:latin typeface="Arial" pitchFamily="34" charset="0"/>
                <a:ea typeface="Calibri"/>
                <a:cs typeface="Arial" pitchFamily="34" charset="0"/>
              </a:rPr>
              <a:t>ВГАПО"</a:t>
            </a:r>
          </a:p>
          <a:p>
            <a:pPr lvl="0" algn="just">
              <a:lnSpc>
                <a:spcPct val="115000"/>
              </a:lnSpc>
            </a:pPr>
            <a:endParaRPr lang="ru-RU" sz="2000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en-US" sz="3200" u="sng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/>
              </a:rPr>
              <a:t>cnppm</a:t>
            </a:r>
            <a:r>
              <a:rPr lang="ru-RU" sz="32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/>
              </a:rPr>
              <a:t>34@</a:t>
            </a:r>
            <a:r>
              <a:rPr lang="en-US" sz="3200" u="sng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/>
              </a:rPr>
              <a:t>yandex</a:t>
            </a:r>
            <a:r>
              <a:rPr lang="ru-RU" sz="32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/>
              </a:rPr>
              <a:t>.</a:t>
            </a:r>
            <a:r>
              <a:rPr lang="en-US" sz="3200" u="sng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/>
              </a:rPr>
              <a:t>ru</a:t>
            </a:r>
            <a:endParaRPr lang="ru-RU" sz="3200" u="sng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ru-RU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 (8442) 60-66-33</a:t>
            </a:r>
          </a:p>
          <a:p>
            <a:pPr lvl="0" algn="just">
              <a:lnSpc>
                <a:spcPct val="115000"/>
              </a:lnSpc>
            </a:pPr>
            <a:endParaRPr lang="ru-RU" sz="2000" dirty="0"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614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228600"/>
            <a:ext cx="7277100" cy="778098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ПРИОРИТЕТНЫЙ ПРОЕКТ 2024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514600"/>
            <a:ext cx="6465404" cy="1219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Школа полного дня – эффективный ресурс поддержки семьи в решении задач обучения, воспитания и развития ребенка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650" y="4953000"/>
            <a:ext cx="9391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Указ Президента Российской Федерации от 07.05.2024 г. № 309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«О национальных целях развития Российской Федерации на период до 2030 года и на перспективу до 2036 года»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3558" y="4800600"/>
            <a:ext cx="1398314" cy="139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karpova\Downloads\740260076dc8b16fe5c8485f3661e7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96531"/>
            <a:ext cx="4234272" cy="289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727410" y="1295400"/>
            <a:ext cx="4638675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28650" y="1295400"/>
            <a:ext cx="4836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ШКОЛА ПОЛНОГО ДНЯ ВОЛГОГРАДСКОЙ ОБЛАСТИ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9117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458200" y="3774852"/>
            <a:ext cx="3581399" cy="77809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ПРОБЛЕМЫ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0" y="288702"/>
            <a:ext cx="456072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ЦЕЛИ И ЗАДАЧИ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38200" y="1066800"/>
            <a:ext cx="4638675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39439" y="1141511"/>
            <a:ext cx="4836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ШКОЛА ПОЛНОГО ДНЯ ВОЛГОГРАДСКОЙ ОБЛАСТИ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8489" y="1676400"/>
            <a:ext cx="109953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создание единого функционального комплекса образовательной, воспитательной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и развивающей среды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обеспечение условий для самовыражения и самоопределения через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реализацию индивидуальной траектории развития ребенка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создание благоприятных и безопасных условий для полноценного пребывания ребенка в школе в течение дня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8199" y="4885015"/>
            <a:ext cx="109953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необходимость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более эффективного использования потенциала школы для организации внеурочной занятости детей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недостаточная поддержка семей, в которых трудоустроены родители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115175" y="4572000"/>
            <a:ext cx="4638675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179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>
            <a:extLst>
              <a:ext uri="{FF2B5EF4-FFF2-40B4-BE49-F238E27FC236}">
                <a16:creationId xmlns="" xmlns:a16="http://schemas.microsoft.com/office/drawing/2014/main" id="{E2C1863C-347E-3FB6-EC98-FB4E4D441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8722350"/>
              </p:ext>
            </p:extLst>
          </p:nvPr>
        </p:nvGraphicFramePr>
        <p:xfrm>
          <a:off x="246821" y="1408918"/>
          <a:ext cx="11564181" cy="5153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5679">
                  <a:extLst>
                    <a:ext uri="{9D8B030D-6E8A-4147-A177-3AD203B41FA5}">
                      <a16:colId xmlns="" xmlns:a16="http://schemas.microsoft.com/office/drawing/2014/main" val="1338793677"/>
                    </a:ext>
                  </a:extLst>
                </a:gridCol>
                <a:gridCol w="1506520">
                  <a:extLst>
                    <a:ext uri="{9D8B030D-6E8A-4147-A177-3AD203B41FA5}">
                      <a16:colId xmlns="" xmlns:a16="http://schemas.microsoft.com/office/drawing/2014/main" val="3174970244"/>
                    </a:ext>
                  </a:extLst>
                </a:gridCol>
                <a:gridCol w="987426">
                  <a:extLst>
                    <a:ext uri="{9D8B030D-6E8A-4147-A177-3AD203B41FA5}">
                      <a16:colId xmlns="" xmlns:a16="http://schemas.microsoft.com/office/drawing/2014/main" val="1565394003"/>
                    </a:ext>
                  </a:extLst>
                </a:gridCol>
                <a:gridCol w="987426">
                  <a:extLst>
                    <a:ext uri="{9D8B030D-6E8A-4147-A177-3AD203B41FA5}">
                      <a16:colId xmlns="" xmlns:a16="http://schemas.microsoft.com/office/drawing/2014/main" val="2527730718"/>
                    </a:ext>
                  </a:extLst>
                </a:gridCol>
                <a:gridCol w="987426">
                  <a:extLst>
                    <a:ext uri="{9D8B030D-6E8A-4147-A177-3AD203B41FA5}">
                      <a16:colId xmlns="" xmlns:a16="http://schemas.microsoft.com/office/drawing/2014/main" val="3808018322"/>
                    </a:ext>
                  </a:extLst>
                </a:gridCol>
                <a:gridCol w="987426">
                  <a:extLst>
                    <a:ext uri="{9D8B030D-6E8A-4147-A177-3AD203B41FA5}">
                      <a16:colId xmlns="" xmlns:a16="http://schemas.microsoft.com/office/drawing/2014/main" val="1556390804"/>
                    </a:ext>
                  </a:extLst>
                </a:gridCol>
                <a:gridCol w="987426">
                  <a:extLst>
                    <a:ext uri="{9D8B030D-6E8A-4147-A177-3AD203B41FA5}">
                      <a16:colId xmlns="" xmlns:a16="http://schemas.microsoft.com/office/drawing/2014/main" val="978767558"/>
                    </a:ext>
                  </a:extLst>
                </a:gridCol>
                <a:gridCol w="987426">
                  <a:extLst>
                    <a:ext uri="{9D8B030D-6E8A-4147-A177-3AD203B41FA5}">
                      <a16:colId xmlns="" xmlns:a16="http://schemas.microsoft.com/office/drawing/2014/main" val="337596716"/>
                    </a:ext>
                  </a:extLst>
                </a:gridCol>
                <a:gridCol w="987426">
                  <a:extLst>
                    <a:ext uri="{9D8B030D-6E8A-4147-A177-3AD203B41FA5}">
                      <a16:colId xmlns="" xmlns:a16="http://schemas.microsoft.com/office/drawing/2014/main" val="874742573"/>
                    </a:ext>
                  </a:extLst>
                </a:gridCol>
              </a:tblGrid>
              <a:tr h="11662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Целевые показатели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Единицы измерения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2026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2027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2028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2029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2030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7978453"/>
                  </a:ext>
                </a:extLst>
              </a:tr>
              <a:tr h="133593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ОО -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участников проекта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ШПД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80161947"/>
                  </a:ext>
                </a:extLst>
              </a:tr>
              <a:tr h="139954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удовлетворенности учащихся и родителей/ законных представителей реализацией проекта ШПД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</a:p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</a:p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98372969"/>
                  </a:ext>
                </a:extLst>
              </a:tr>
              <a:tr h="11371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квалификации школьной педагогической и управленческой команд, вовлеченных в проект ШПД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чел.</a:t>
                      </a:r>
                    </a:p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</a:p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</a:p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</a:p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</a:p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</a:p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7742385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81000" y="152400"/>
            <a:ext cx="77724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ПОКАЗАТЕЛИ РЕАЛИЗАЦИИ ПРОЕКТА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33400" y="762000"/>
            <a:ext cx="4638675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34639" y="833733"/>
            <a:ext cx="4836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ШКОЛА ПОЛНОГО ДНЯ ВОЛГОГРАДСКОЙ ОБЛАСТИ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44294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4210076"/>
              </p:ext>
            </p:extLst>
          </p:nvPr>
        </p:nvGraphicFramePr>
        <p:xfrm>
          <a:off x="5532170" y="3600738"/>
          <a:ext cx="64008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53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69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84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185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МОДЕЛЬ</a:t>
                      </a:r>
                      <a:r>
                        <a:rPr lang="ru-RU" sz="18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1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внутренний ресурс школы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МОДЕЛЬ 2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сетевое взаимодействие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МОДЕЛЬ 3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внутренний ресурс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школы+сетевое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взаимодействие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381000" y="152400"/>
            <a:ext cx="24384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МОДЕЛИ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00062" y="901923"/>
            <a:ext cx="4638675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01302" y="934065"/>
            <a:ext cx="4836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ШКОЛА ПОЛНОГО ДНЯ ВОЛГОГРАДСКОЙ ОБЛАСТИ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8181" y="1544859"/>
            <a:ext cx="463867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УЧЕБНЫЙ БЛОК       8.30 – 14.30</a:t>
            </a:r>
          </a:p>
          <a:p>
            <a:pPr lvl="0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единая концепция организации образовательной деятельности</a:t>
            </a:r>
          </a:p>
          <a:p>
            <a:pPr lvl="0"/>
            <a:endParaRPr lang="ru-RU" sz="1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урочная деятельность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внеурочная деятельность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51317" y="1566176"/>
            <a:ext cx="619250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РАЗВИВАЮЩИЙ БЛОК        14.30 – 17.30</a:t>
            </a:r>
          </a:p>
          <a:p>
            <a:pPr lvl="0"/>
            <a:r>
              <a:rPr lang="ru-RU" sz="1600" dirty="0">
                <a:solidFill>
                  <a:srgbClr val="ED7D3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вариативные модели образовательной деятельности</a:t>
            </a:r>
          </a:p>
          <a:p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внеурочная деятельность   </a:t>
            </a:r>
          </a:p>
          <a:p>
            <a:pPr marL="285750" lvl="0" indent="-285750">
              <a:buFont typeface="Wingdings" pitchFamily="2" charset="2"/>
              <a:buChar char="§"/>
            </a:pP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дополнительное образование </a:t>
            </a:r>
          </a:p>
          <a:p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sz="16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5362575" y="1759025"/>
            <a:ext cx="0" cy="495300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00062" y="4365069"/>
            <a:ext cx="4638675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00062" y="4470987"/>
            <a:ext cx="4038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РЕЖИМ ДНЯ</a:t>
            </a:r>
          </a:p>
          <a:p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трёхразовое питание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активный отдых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выполнение домашних заданий/самоподготовка</a:t>
            </a: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2CDECB1-CDE8-18FB-B2D1-3C0BB45811A2}"/>
              </a:ext>
            </a:extLst>
          </p:cNvPr>
          <p:cNvSpPr txBox="1"/>
          <p:nvPr/>
        </p:nvSpPr>
        <p:spPr>
          <a:xfrm>
            <a:off x="3657600" y="1360193"/>
            <a:ext cx="434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ОБУЧЕНИЕ В ОДНУ И ДВЕ СМЕНЫ</a:t>
            </a:r>
            <a:r>
              <a:rPr lang="ru-RU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object 5">
            <a:extLst>
              <a:ext uri="{FF2B5EF4-FFF2-40B4-BE49-F238E27FC236}">
                <a16:creationId xmlns="" xmlns:a16="http://schemas.microsoft.com/office/drawing/2014/main" id="{1E5DBB60-EADE-1EE3-A264-AF3002EB52A2}"/>
              </a:ext>
            </a:extLst>
          </p:cNvPr>
          <p:cNvSpPr>
            <a:spLocks/>
          </p:cNvSpPr>
          <p:nvPr/>
        </p:nvSpPr>
        <p:spPr bwMode="auto">
          <a:xfrm>
            <a:off x="5570366" y="5594371"/>
            <a:ext cx="6393033" cy="1143000"/>
          </a:xfrm>
          <a:custGeom>
            <a:avLst/>
            <a:gdLst>
              <a:gd name="T0" fmla="*/ 0 w 2887345"/>
              <a:gd name="T1" fmla="*/ 76 h 2003425"/>
              <a:gd name="T2" fmla="*/ 3099 w 2887345"/>
              <a:gd name="T3" fmla="*/ 52 h 2003425"/>
              <a:gd name="T4" fmla="*/ 11729 w 2887345"/>
              <a:gd name="T5" fmla="*/ 31 h 2003425"/>
              <a:gd name="T6" fmla="*/ 24889 w 2887345"/>
              <a:gd name="T7" fmla="*/ 15 h 2003425"/>
              <a:gd name="T8" fmla="*/ 41578 w 2887345"/>
              <a:gd name="T9" fmla="*/ 4 h 2003425"/>
              <a:gd name="T10" fmla="*/ 60793 w 2887345"/>
              <a:gd name="T11" fmla="*/ 0 h 2003425"/>
              <a:gd name="T12" fmla="*/ 1252181 w 2887345"/>
              <a:gd name="T13" fmla="*/ 0 h 2003425"/>
              <a:gd name="T14" fmla="*/ 1271394 w 2887345"/>
              <a:gd name="T15" fmla="*/ 4 h 2003425"/>
              <a:gd name="T16" fmla="*/ 1288087 w 2887345"/>
              <a:gd name="T17" fmla="*/ 15 h 2003425"/>
              <a:gd name="T18" fmla="*/ 1301259 w 2887345"/>
              <a:gd name="T19" fmla="*/ 31 h 2003425"/>
              <a:gd name="T20" fmla="*/ 1309900 w 2887345"/>
              <a:gd name="T21" fmla="*/ 52 h 2003425"/>
              <a:gd name="T22" fmla="*/ 1313003 w 2887345"/>
              <a:gd name="T23" fmla="*/ 76 h 2003425"/>
              <a:gd name="T24" fmla="*/ 1313003 w 2887345"/>
              <a:gd name="T25" fmla="*/ 1065 h 2003425"/>
              <a:gd name="T26" fmla="*/ 1309900 w 2887345"/>
              <a:gd name="T27" fmla="*/ 1089 h 2003425"/>
              <a:gd name="T28" fmla="*/ 1301259 w 2887345"/>
              <a:gd name="T29" fmla="*/ 1110 h 2003425"/>
              <a:gd name="T30" fmla="*/ 1288087 w 2887345"/>
              <a:gd name="T31" fmla="*/ 1126 h 2003425"/>
              <a:gd name="T32" fmla="*/ 1271394 w 2887345"/>
              <a:gd name="T33" fmla="*/ 1137 h 2003425"/>
              <a:gd name="T34" fmla="*/ 1252181 w 2887345"/>
              <a:gd name="T35" fmla="*/ 1141 h 2003425"/>
              <a:gd name="T36" fmla="*/ 60793 w 2887345"/>
              <a:gd name="T37" fmla="*/ 1141 h 2003425"/>
              <a:gd name="T38" fmla="*/ 41578 w 2887345"/>
              <a:gd name="T39" fmla="*/ 1137 h 2003425"/>
              <a:gd name="T40" fmla="*/ 24889 w 2887345"/>
              <a:gd name="T41" fmla="*/ 1126 h 2003425"/>
              <a:gd name="T42" fmla="*/ 11729 w 2887345"/>
              <a:gd name="T43" fmla="*/ 1110 h 2003425"/>
              <a:gd name="T44" fmla="*/ 3099 w 2887345"/>
              <a:gd name="T45" fmla="*/ 1089 h 2003425"/>
              <a:gd name="T46" fmla="*/ 0 w 2887345"/>
              <a:gd name="T47" fmla="*/ 1065 h 2003425"/>
              <a:gd name="T48" fmla="*/ 0 w 2887345"/>
              <a:gd name="T49" fmla="*/ 76 h 200342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887345" h="2003425">
                <a:moveTo>
                  <a:pt x="0" y="133730"/>
                </a:moveTo>
                <a:lnTo>
                  <a:pt x="6814" y="91439"/>
                </a:lnTo>
                <a:lnTo>
                  <a:pt x="25789" y="54726"/>
                </a:lnTo>
                <a:lnTo>
                  <a:pt x="54724" y="25786"/>
                </a:lnTo>
                <a:lnTo>
                  <a:pt x="91417" y="6812"/>
                </a:lnTo>
                <a:lnTo>
                  <a:pt x="133667" y="0"/>
                </a:lnTo>
                <a:lnTo>
                  <a:pt x="2753207" y="0"/>
                </a:lnTo>
                <a:lnTo>
                  <a:pt x="2795449" y="6812"/>
                </a:lnTo>
                <a:lnTo>
                  <a:pt x="2832156" y="25786"/>
                </a:lnTo>
                <a:lnTo>
                  <a:pt x="2861115" y="54726"/>
                </a:lnTo>
                <a:lnTo>
                  <a:pt x="2880114" y="91439"/>
                </a:lnTo>
                <a:lnTo>
                  <a:pt x="2886938" y="133730"/>
                </a:lnTo>
                <a:lnTo>
                  <a:pt x="2886938" y="1869439"/>
                </a:lnTo>
                <a:lnTo>
                  <a:pt x="2880114" y="1911669"/>
                </a:lnTo>
                <a:lnTo>
                  <a:pt x="2861115" y="1948344"/>
                </a:lnTo>
                <a:lnTo>
                  <a:pt x="2832156" y="1977266"/>
                </a:lnTo>
                <a:lnTo>
                  <a:pt x="2795449" y="1996232"/>
                </a:lnTo>
                <a:lnTo>
                  <a:pt x="2753207" y="2003043"/>
                </a:lnTo>
                <a:lnTo>
                  <a:pt x="133667" y="2003043"/>
                </a:lnTo>
                <a:lnTo>
                  <a:pt x="91417" y="1996232"/>
                </a:lnTo>
                <a:lnTo>
                  <a:pt x="54724" y="1977266"/>
                </a:lnTo>
                <a:lnTo>
                  <a:pt x="25789" y="1948344"/>
                </a:lnTo>
                <a:lnTo>
                  <a:pt x="6814" y="1911669"/>
                </a:lnTo>
                <a:lnTo>
                  <a:pt x="0" y="1869439"/>
                </a:lnTo>
                <a:lnTo>
                  <a:pt x="0" y="133730"/>
                </a:lnTo>
                <a:close/>
              </a:path>
            </a:pathLst>
          </a:custGeom>
          <a:noFill/>
          <a:ln w="12699">
            <a:solidFill>
              <a:srgbClr val="0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39361EE-4B69-AB1B-EFFC-2E3C48FCE89F}"/>
              </a:ext>
            </a:extLst>
          </p:cNvPr>
          <p:cNvSpPr txBox="1"/>
          <p:nvPr/>
        </p:nvSpPr>
        <p:spPr>
          <a:xfrm>
            <a:off x="5737167" y="5599189"/>
            <a:ext cx="582080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ИНЫЕ МОДЕЛИ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реализация адаптированных образовательных программ для учащихся с ОВЗ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предметные школы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цифровые школы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49224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9DC9A8C-67FF-EACA-791C-4581C6AE9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0" y="2286000"/>
            <a:ext cx="6172200" cy="4045783"/>
          </a:xfrm>
        </p:spPr>
        <p:txBody>
          <a:bodyPr>
            <a:normAutofit/>
          </a:bodyPr>
          <a:lstStyle/>
          <a:p>
            <a:pPr marL="0" indent="0">
              <a:lnSpc>
                <a:spcPts val="600"/>
              </a:lnSpc>
              <a:buNone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спортивная студия, учебный курс физической культуры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факультативный курс краеведения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творческие проекты «Достопримечательности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родного края»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творческая студия «Создаем классный литературный журнал»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создание ежеквартального журнала класса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дискуссионный клуб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творческие мастерские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программа развития социальной активности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учащихся начальных классов «Орлята России»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походы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деловые игры</a:t>
            </a:r>
          </a:p>
          <a:p>
            <a:pPr marL="0" indent="0">
              <a:lnSpc>
                <a:spcPts val="6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600"/>
              </a:lnSpc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81000" y="152400"/>
            <a:ext cx="89154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РАЗВИВАЮЩИЙ БЛОК ДЛЯ УЧАЩИХСЯ 1-4,5,6 КЛАССОВ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00062" y="901923"/>
            <a:ext cx="4638675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01302" y="934065"/>
            <a:ext cx="4836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ШКОЛА ПОЛНОГО ДНЯ ВОЛГОГРАДСКОЙ ОБЛАСТИ</a:t>
            </a:r>
            <a:endParaRPr 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00062" y="1524000"/>
            <a:ext cx="3797065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60"/>
              </a:lnSpc>
              <a:spcBef>
                <a:spcPts val="100"/>
              </a:spcBef>
            </a:pPr>
            <a:r>
              <a:rPr lang="ru-RU" b="1" dirty="0">
                <a:latin typeface="Arial" pitchFamily="34" charset="0"/>
                <a:cs typeface="Arial" pitchFamily="34" charset="0"/>
              </a:rPr>
              <a:t>ВНЕУРОЧНАЯ ДЕЯТЕЛЬНОСТЬ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8332" y="2439651"/>
            <a:ext cx="57052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Основные направления внеурочной деятельности</a:t>
            </a:r>
          </a:p>
          <a:p>
            <a:endParaRPr lang="ru-RU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спортивно-оздоровительное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проектно-исследовательская деятельность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коммуникативная деятельность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художественно-эстетическая творческая деятельность на предметах «Изобразительное искусство» и «Музыка»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информационная культура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организация деятельности ученических сообществ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курс внеурочной деятельности «</a:t>
            </a:r>
            <a:r>
              <a:rPr lang="ru-RU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Семьеведение</a:t>
            </a:r>
            <a:r>
              <a:rPr lang="ru-RU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43600" y="1514475"/>
            <a:ext cx="38098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ФОРМА ОРГАНИЗАЦИИ 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ВНЕУРОЧНОЙ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4825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9B00CE4-0942-E5EC-8F8A-9DC742CA2F73}"/>
              </a:ext>
            </a:extLst>
          </p:cNvPr>
          <p:cNvSpPr txBox="1"/>
          <p:nvPr/>
        </p:nvSpPr>
        <p:spPr>
          <a:xfrm>
            <a:off x="6829425" y="1448024"/>
            <a:ext cx="495382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ОБЯЗАТЕЛЬНЫЙ БЛОК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Спортивные секции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Театральная студия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Школьный музей/ музейный уголок, музейная экспозиция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ВАРИАТИВНАЯ ЧАСТЬ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ПДД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Краеведение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Экологическое волонтерство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01F1C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Хореография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01F1C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Изобразительное творчество, декоративно-прикладное искусство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01F1C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Шахматы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трелка: вверх 23">
            <a:extLst>
              <a:ext uri="{FF2B5EF4-FFF2-40B4-BE49-F238E27FC236}">
                <a16:creationId xmlns="" xmlns:a16="http://schemas.microsoft.com/office/drawing/2014/main" id="{9754D601-DE50-5F66-C7BB-A8388EA3A6B6}"/>
              </a:ext>
            </a:extLst>
          </p:cNvPr>
          <p:cNvSpPr/>
          <p:nvPr/>
        </p:nvSpPr>
        <p:spPr>
          <a:xfrm>
            <a:off x="6143624" y="5661133"/>
            <a:ext cx="685801" cy="370001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81000" y="152400"/>
            <a:ext cx="89154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ED7D3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РАЗВИВАЮЩИЙ БЛОК ДЛЯ УЧАЩИХСЯ 1-4,5,6 КЛАССОВ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00062" y="762000"/>
            <a:ext cx="4638675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01301" y="776609"/>
            <a:ext cx="4836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ED7D3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ШКОЛА ПОЛНОГО ДНЯ ВОЛГОГРАДСКОЙ ОБЛАСТИ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532D829-D5B4-BA52-B206-A60FF58E44C8}"/>
              </a:ext>
            </a:extLst>
          </p:cNvPr>
          <p:cNvSpPr txBox="1"/>
          <p:nvPr/>
        </p:nvSpPr>
        <p:spPr>
          <a:xfrm>
            <a:off x="451817" y="1115919"/>
            <a:ext cx="6096001" cy="4980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60"/>
              </a:lnSpc>
              <a:spcBef>
                <a:spcPts val="100"/>
              </a:spcBef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ДОПОЛНИТЕЛЬНОЕ ОБРАЗОВАНИЕ</a:t>
            </a:r>
          </a:p>
          <a:p>
            <a:pPr>
              <a:lnSpc>
                <a:spcPts val="2160"/>
              </a:lnSpc>
              <a:spcBef>
                <a:spcPts val="100"/>
              </a:spcBef>
            </a:pP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160"/>
              </a:lnSpc>
              <a:spcBef>
                <a:spcPts val="100"/>
              </a:spcBef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Разработка и реализация актуальных программ для детей в возрасте от 7 до 12 лет</a:t>
            </a:r>
          </a:p>
          <a:p>
            <a:pPr marL="285750" indent="-285750">
              <a:lnSpc>
                <a:spcPts val="216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воспитательная деятельность на основе социокультурных, духовно-нравственных ценностей российского общества и государства, деятельность, направленная на гражданско-патриотическое самосознание </a:t>
            </a:r>
          </a:p>
          <a:p>
            <a:pPr marL="285750" indent="-285750">
              <a:lnSpc>
                <a:spcPts val="216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волонтерская и добровольческая деятельность</a:t>
            </a:r>
          </a:p>
          <a:p>
            <a:pPr marL="285750" indent="-285750">
              <a:lnSpc>
                <a:spcPts val="216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развитие здорового образа жизни</a:t>
            </a:r>
          </a:p>
          <a:p>
            <a:pPr marL="285750" indent="-285750">
              <a:lnSpc>
                <a:spcPts val="216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расширенное использования игровых форматов и технологий</a:t>
            </a:r>
          </a:p>
          <a:p>
            <a:pPr marL="285750" indent="-285750">
              <a:lnSpc>
                <a:spcPts val="216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использование технологий неформального взаимодействия</a:t>
            </a:r>
          </a:p>
          <a:p>
            <a:pPr marL="285750" indent="-285750">
              <a:lnSpc>
                <a:spcPts val="216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вовлечение детей в образовательные программы </a:t>
            </a:r>
            <a:r>
              <a:rPr lang="ru-RU" sz="1600" b="0" i="0" dirty="0" smtClean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естественнонаучной и математической направленностей</a:t>
            </a:r>
            <a:endParaRPr lang="ru-RU" sz="1600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160"/>
              </a:lnSpc>
              <a:spcBef>
                <a:spcPts val="100"/>
              </a:spcBef>
              <a:buFont typeface="Arial" pitchFamily="34" charset="0"/>
              <a:buChar char="•"/>
            </a:pP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90800" y="6336268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ДК, ДЮСШ, ДШИ, библиотеки, дома детского творчества, музеи, театры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42618" y="5998887"/>
            <a:ext cx="701040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160"/>
              </a:lnSpc>
              <a:spcBef>
                <a:spcPts val="100"/>
              </a:spcBef>
            </a:pPr>
            <a:r>
              <a:rPr lang="ru-RU" b="1" dirty="0">
                <a:solidFill>
                  <a:srgbClr val="ED7D31">
                    <a:lumMod val="50000"/>
                  </a:srgbClr>
                </a:solidFill>
                <a:latin typeface="Liberation Sans Narrow"/>
                <a:cs typeface="Liberation Sans Narrow"/>
              </a:rPr>
              <a:t>СЕТЕВОЕ ВЗАИМОДЕЙСТВИЕ</a:t>
            </a:r>
            <a:endParaRPr lang="ru-RU" dirty="0">
              <a:solidFill>
                <a:srgbClr val="ED7D31">
                  <a:lumMod val="50000"/>
                </a:srgbClr>
              </a:solidFill>
              <a:latin typeface="Liberation Sans Narrow"/>
              <a:cs typeface="Liberation Sans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5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9B00CE4-0942-E5EC-8F8A-9DC742CA2F73}"/>
              </a:ext>
            </a:extLst>
          </p:cNvPr>
          <p:cNvSpPr txBox="1"/>
          <p:nvPr/>
        </p:nvSpPr>
        <p:spPr>
          <a:xfrm>
            <a:off x="5992846" y="2362200"/>
            <a:ext cx="609765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учебные курсы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кружки, факультативы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проектно-исследовательская деятельность (экспедиции, экскурсии)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походы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деловые игры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«Движение первых»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«Россия - мои горизонты»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индивидуальных</a:t>
            </a:r>
          </a:p>
          <a:p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маршрутов учащихся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28600" y="152400"/>
            <a:ext cx="89154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ED7D3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РАЗВИВАЮЩИЙ БЛОК ДЛЯ УЧАЩИХСЯ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7-9 </a:t>
            </a:r>
            <a:r>
              <a:rPr lang="ru-RU" sz="2400" b="1" dirty="0">
                <a:solidFill>
                  <a:srgbClr val="ED7D3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КЛАССОВ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98823" y="762000"/>
            <a:ext cx="4638675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19112" y="762000"/>
            <a:ext cx="4836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ED7D3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ШКОЛА ПОЛНОГО ДНЯ ВОЛГОГРАДСКОЙ ОБЛАСТИ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726052"/>
            <a:ext cx="5867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Основные направления внеурочной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 деятельности</a:t>
            </a:r>
            <a:endParaRPr lang="ru-RU" dirty="0"/>
          </a:p>
          <a:p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углубленное изучение учебных предметов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формирование функциональной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грамотности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развитие личности, ее способностей,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удовлетворения образовательных потребностей и интересов, самореализации учащихся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деятельность ученических сообществ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художественно-эстетическая творческая деятельность на предметах «Изобразительное искусство» и «Музыка»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осуществление педагогической поддержки социализации учащихся и обеспечение их благополучия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курс внеурочной деятельности «</a:t>
            </a:r>
            <a:r>
              <a:rPr lang="ru-RU" dirty="0" err="1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Семьеведение</a:t>
            </a:r>
            <a:r>
              <a:rPr lang="ru-RU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8822" y="1511489"/>
            <a:ext cx="3797065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60"/>
              </a:lnSpc>
              <a:spcBef>
                <a:spcPts val="100"/>
              </a:spcBef>
            </a:pPr>
            <a:r>
              <a:rPr lang="ru-RU" b="1" dirty="0">
                <a:latin typeface="Arial" pitchFamily="34" charset="0"/>
                <a:cs typeface="Arial" pitchFamily="34" charset="0"/>
              </a:rPr>
              <a:t>ВНЕУРОЧНАЯ ДЕЯТЕЛЬНОСТЬ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72200" y="1468219"/>
            <a:ext cx="38098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ФОРМА ОРГАНИЗАЦИИ 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ВНЕУРОЧНОЙ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205437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38100" y="111909"/>
            <a:ext cx="89154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ED7D3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РАЗВИВАЮЩИЙ БЛОК ДЛЯ УЧАЩИХСЯ 7-9 КЛАССОВ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01302" y="685800"/>
            <a:ext cx="4638675" cy="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02541" y="685800"/>
            <a:ext cx="4836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ED7D31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ШКОЛА ПОЛНОГО ДНЯ ВОЛГОГРАДСКОЙ ОБЛАСТИ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532D829-D5B4-BA52-B206-A60FF58E44C8}"/>
              </a:ext>
            </a:extLst>
          </p:cNvPr>
          <p:cNvSpPr txBox="1"/>
          <p:nvPr/>
        </p:nvSpPr>
        <p:spPr>
          <a:xfrm>
            <a:off x="340641" y="1233975"/>
            <a:ext cx="6096001" cy="3824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60"/>
              </a:lnSpc>
              <a:spcBef>
                <a:spcPts val="100"/>
              </a:spcBef>
            </a:pPr>
            <a:r>
              <a:rPr lang="ru-RU" b="1" dirty="0">
                <a:latin typeface="Arial" pitchFamily="34" charset="0"/>
                <a:cs typeface="Arial" pitchFamily="34" charset="0"/>
              </a:rPr>
              <a:t>ДОПОЛНИТЕЛЬНОЕ ОБРАЗОВАНИЕ</a:t>
            </a:r>
          </a:p>
          <a:p>
            <a:pPr>
              <a:lnSpc>
                <a:spcPts val="2160"/>
              </a:lnSpc>
              <a:spcBef>
                <a:spcPts val="100"/>
              </a:spcBef>
            </a:pPr>
            <a:endParaRPr lang="ru-RU" b="1" dirty="0">
              <a:latin typeface="Liberation Sans Narrow"/>
              <a:cs typeface="Liberation Sans Narrow"/>
            </a:endParaRPr>
          </a:p>
          <a:p>
            <a:pPr>
              <a:lnSpc>
                <a:spcPts val="2160"/>
              </a:lnSpc>
              <a:spcBef>
                <a:spcPts val="1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и реализация актуальных программ для обучающихся основного общего образования</a:t>
            </a:r>
          </a:p>
          <a:p>
            <a:pPr marL="285750" indent="-285750">
              <a:lnSpc>
                <a:spcPts val="216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вовлечение детей в программы и мероприятия ранней профориентации, обеспечивающие ознакомление с современными профессиями и профессиями будущего</a:t>
            </a:r>
            <a:endParaRPr lang="ru-RU" sz="160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16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сети технологических кружков (для подготовки нового поколения технологических лидеров, инженеров </a:t>
            </a:r>
            <a:br>
              <a:rPr lang="ru-RU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и ученых)</a:t>
            </a:r>
            <a:endParaRPr lang="ru-RU" sz="1600" dirty="0">
              <a:solidFill>
                <a:srgbClr val="333333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160"/>
              </a:lnSpc>
              <a:spcBef>
                <a:spcPts val="100"/>
              </a:spcBef>
              <a:buFont typeface="Arial" pitchFamily="34" charset="0"/>
              <a:buChar char="•"/>
            </a:pPr>
            <a:r>
              <a:rPr lang="ru-RU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вовлечение детей в образовательные программы туристско-краеведческой, </a:t>
            </a:r>
            <a:r>
              <a:rPr lang="ru-RU" sz="1600" b="0" i="0" dirty="0" smtClean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естественнонаучной</a:t>
            </a:r>
            <a:r>
              <a:rPr lang="ru-RU" sz="1600" dirty="0" smtClean="0">
                <a:solidFill>
                  <a:srgbClr val="333333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0" i="0" dirty="0" smtClean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математической и </a:t>
            </a:r>
            <a:r>
              <a:rPr lang="ru-RU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технической </a:t>
            </a:r>
            <a:r>
              <a:rPr lang="ru-RU" sz="1600" b="0" i="0" dirty="0" smtClean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направленностей</a:t>
            </a:r>
            <a:endParaRPr lang="ru-RU" sz="1600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656768E-5E0C-5B6A-3F61-5477289F13BC}"/>
              </a:ext>
            </a:extLst>
          </p:cNvPr>
          <p:cNvSpPr txBox="1"/>
          <p:nvPr/>
        </p:nvSpPr>
        <p:spPr>
          <a:xfrm>
            <a:off x="6629400" y="1239225"/>
            <a:ext cx="541102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ОБЯЗАТЕЛЬНЫЙ БЛОК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Школьный спортивный клуб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Школьный театр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Краеведение/ школьный музей, музейный уголок, музейная экспозиция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ВАРИАТИВНАЯ ЧАСТЬ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Школьный медиацентр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0" i="0" dirty="0">
                <a:solidFill>
                  <a:srgbClr val="201F1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Шахматы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01F1C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Робототехника, инженерное развитие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01F1C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Социальная активность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ДООП в рамках точек роста технологической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естественнонаучной направленности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кибербезопасность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трелка: вверх 23">
            <a:extLst>
              <a:ext uri="{FF2B5EF4-FFF2-40B4-BE49-F238E27FC236}">
                <a16:creationId xmlns="" xmlns:a16="http://schemas.microsoft.com/office/drawing/2014/main" id="{9754D601-DE50-5F66-C7BB-A8388EA3A6B6}"/>
              </a:ext>
            </a:extLst>
          </p:cNvPr>
          <p:cNvSpPr/>
          <p:nvPr/>
        </p:nvSpPr>
        <p:spPr>
          <a:xfrm>
            <a:off x="5810248" y="5271098"/>
            <a:ext cx="685801" cy="370001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19400" y="5791200"/>
            <a:ext cx="7010400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160"/>
              </a:lnSpc>
              <a:spcBef>
                <a:spcPts val="100"/>
              </a:spcBef>
            </a:pPr>
            <a:r>
              <a:rPr lang="ru-RU" b="1" dirty="0">
                <a:solidFill>
                  <a:srgbClr val="ED7D31">
                    <a:lumMod val="50000"/>
                  </a:srgbClr>
                </a:solidFill>
                <a:latin typeface="Liberation Sans Narrow"/>
                <a:cs typeface="Liberation Sans Narrow"/>
              </a:rPr>
              <a:t>СЕТЕВОЕ ВЗАИМОДЕЙСТВИЕ</a:t>
            </a:r>
            <a:endParaRPr lang="ru-RU" dirty="0">
              <a:solidFill>
                <a:srgbClr val="ED7D31">
                  <a:lumMod val="50000"/>
                </a:srgbClr>
              </a:solidFill>
              <a:latin typeface="Liberation Sans Narrow"/>
              <a:cs typeface="Liberation Sans Narrow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33650" y="6191809"/>
            <a:ext cx="73723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ДК, ДЮСШ, ДШИ, библиотеки, дома детского творчества, музеи, театры </a:t>
            </a:r>
          </a:p>
        </p:txBody>
      </p:sp>
    </p:spTree>
    <p:extLst>
      <p:ext uri="{BB962C8B-B14F-4D97-AF65-F5344CB8AC3E}">
        <p14:creationId xmlns:p14="http://schemas.microsoft.com/office/powerpoint/2010/main" xmlns="" val="378172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1577</TotalTime>
  <Words>1330</Words>
  <Application>Microsoft Office PowerPoint</Application>
  <PresentationFormat>Произвольный</PresentationFormat>
  <Paragraphs>383</Paragraphs>
  <Slides>16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Тема Office</vt:lpstr>
      <vt:lpstr>1_Тема Office</vt:lpstr>
      <vt:lpstr>2_Тема Office</vt:lpstr>
      <vt:lpstr>ШКОЛА ПОЛНОГО ДНЯ</vt:lpstr>
      <vt:lpstr>ПРИОРИТЕТНЫЙ ПРОЕКТ 2024</vt:lpstr>
      <vt:lpstr>ПРОБЛЕМЫ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Зеслер Ирина Сергеевна</dc:creator>
  <cp:lastModifiedBy>G_Rebrina</cp:lastModifiedBy>
  <cp:revision>83</cp:revision>
  <dcterms:created xsi:type="dcterms:W3CDTF">2024-08-28T07:28:57Z</dcterms:created>
  <dcterms:modified xsi:type="dcterms:W3CDTF">2024-10-17T05:47:49Z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2024-08-28T00:00:00Z</vt:filetime>
  </property>
  <property fmtid="{D5CDD505-2E9C-101B-9397-08002B2CF9AE}" pid="5" name="Producer">
    <vt:lpwstr>3-Heights(TM) PDF Security Shell 4.8.25.2 (http://www.pdf-tools.com)</vt:lpwstr>
  </property>
</Properties>
</file>